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4"/>
  </p:sldMasterIdLst>
  <p:handoutMasterIdLst>
    <p:handoutMasterId r:id="rId40"/>
  </p:handoutMasterIdLst>
  <p:sldIdLst>
    <p:sldId id="256" r:id="rId5"/>
    <p:sldId id="258" r:id="rId6"/>
    <p:sldId id="278" r:id="rId7"/>
    <p:sldId id="300" r:id="rId8"/>
    <p:sldId id="292" r:id="rId9"/>
    <p:sldId id="279" r:id="rId10"/>
    <p:sldId id="259" r:id="rId11"/>
    <p:sldId id="299" r:id="rId12"/>
    <p:sldId id="301" r:id="rId13"/>
    <p:sldId id="303" r:id="rId14"/>
    <p:sldId id="305" r:id="rId15"/>
    <p:sldId id="306" r:id="rId16"/>
    <p:sldId id="307" r:id="rId17"/>
    <p:sldId id="308" r:id="rId18"/>
    <p:sldId id="302" r:id="rId19"/>
    <p:sldId id="271" r:id="rId20"/>
    <p:sldId id="260" r:id="rId21"/>
    <p:sldId id="297" r:id="rId22"/>
    <p:sldId id="309" r:id="rId23"/>
    <p:sldId id="311" r:id="rId24"/>
    <p:sldId id="310" r:id="rId25"/>
    <p:sldId id="312" r:id="rId26"/>
    <p:sldId id="313" r:id="rId27"/>
    <p:sldId id="314" r:id="rId28"/>
    <p:sldId id="272" r:id="rId29"/>
    <p:sldId id="276" r:id="rId30"/>
    <p:sldId id="277" r:id="rId31"/>
    <p:sldId id="280" r:id="rId32"/>
    <p:sldId id="281" r:id="rId33"/>
    <p:sldId id="282" r:id="rId34"/>
    <p:sldId id="284" r:id="rId35"/>
    <p:sldId id="283" r:id="rId36"/>
    <p:sldId id="285" r:id="rId37"/>
    <p:sldId id="270" r:id="rId38"/>
    <p:sldId id="286"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900"/>
    <a:srgbClr val="FF9900"/>
    <a:srgbClr val="CEDBE8"/>
    <a:srgbClr val="D2EBFF"/>
    <a:srgbClr val="C0D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91B5E-081A-900C-BF98-E13C7B3FF1BD}" v="191" dt="2024-03-14T21:32:55.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DC2EAA01-485F-4CF1-A6FB-2585FA95F936}" type="datetimeFigureOut">
              <a:rPr lang="en-US" smtClean="0"/>
              <a:t>3/18/2024</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C9BB8E9C-3FA4-4383-B3AB-5082506163DC}" type="slidenum">
              <a:rPr lang="en-US" smtClean="0"/>
              <a:t>‹#›</a:t>
            </a:fld>
            <a:endParaRPr lang="en-US"/>
          </a:p>
        </p:txBody>
      </p:sp>
    </p:spTree>
    <p:extLst>
      <p:ext uri="{BB962C8B-B14F-4D97-AF65-F5344CB8AC3E}">
        <p14:creationId xmlns:p14="http://schemas.microsoft.com/office/powerpoint/2010/main" val="14439179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F7AFFB9B-9FB8-469E-96F9-4D32314110B6}"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73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F1211-4E0C-4AB3-B04F-585959BDAFE8}"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2707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DECAF-D3BE-4069-9C78-642ECCD0147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1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130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67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2DC73-F065-42F5-A9F2-D90B2E42A0B3}"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035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EA702-9B29-41CC-9BCC-3DF8A0D379FE}"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3717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649AC-CB8F-4FF1-9A34-5861C74DD0A7}"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6291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6681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6097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56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35BB1C6-BF8F-4481-8AB2-603A1C8A906A}" type="datetimeFigureOut">
              <a:rPr lang="en-US" smtClean="0"/>
              <a:t>3/18/2024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D22F896-40B5-4ADD-8801-0D06FADFA095}"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1083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418" y="4597827"/>
            <a:ext cx="8438431" cy="2044513"/>
          </a:xfrm>
        </p:spPr>
        <p:txBody>
          <a:bodyPr>
            <a:normAutofit/>
          </a:bodyPr>
          <a:lstStyle/>
          <a:p>
            <a:pPr algn="l"/>
            <a:r>
              <a:rPr lang="en-US" sz="4000" b="1">
                <a:solidFill>
                  <a:srgbClr val="FF0000"/>
                </a:solidFill>
              </a:rPr>
              <a:t>South Salem Elementary</a:t>
            </a:r>
            <a:r>
              <a:rPr lang="en-US" sz="4000" b="1"/>
              <a:t/>
            </a:r>
            <a:br>
              <a:rPr lang="en-US" sz="4000" b="1"/>
            </a:br>
            <a:r>
              <a:rPr lang="en-US" sz="4000" b="1">
                <a:solidFill>
                  <a:srgbClr val="002060"/>
                </a:solidFill>
              </a:rPr>
              <a:t>Title I stakeholders’ input &amp; Revision MEETING</a:t>
            </a:r>
          </a:p>
        </p:txBody>
      </p:sp>
      <p:sp>
        <p:nvSpPr>
          <p:cNvPr id="3" name="Subtitle 2"/>
          <p:cNvSpPr>
            <a:spLocks noGrp="1"/>
          </p:cNvSpPr>
          <p:nvPr>
            <p:ph type="subTitle" idx="1"/>
          </p:nvPr>
        </p:nvSpPr>
        <p:spPr/>
        <p:txBody>
          <a:bodyPr>
            <a:normAutofit/>
          </a:bodyPr>
          <a:lstStyle/>
          <a:p>
            <a:r>
              <a:rPr lang="en-US" sz="3600" b="1">
                <a:solidFill>
                  <a:srgbClr val="FF0000"/>
                </a:solidFill>
              </a:rPr>
              <a:t>March 14, 2024</a:t>
            </a:r>
          </a:p>
          <a:p>
            <a:r>
              <a:rPr lang="en-US" sz="3600" b="1">
                <a:solidFill>
                  <a:srgbClr val="FF0000"/>
                </a:solidFill>
              </a:rPr>
              <a:t>6:00 p.m.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225" y="476250"/>
            <a:ext cx="3590925" cy="3590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3016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39" y="263025"/>
            <a:ext cx="10637161" cy="748732"/>
          </a:xfrm>
          <a:solidFill>
            <a:schemeClr val="accent2"/>
          </a:solidFill>
        </p:spPr>
        <p:txBody>
          <a:bodyPr/>
          <a:lstStyle/>
          <a:p>
            <a:r>
              <a:rPr lang="en-US">
                <a:solidFill>
                  <a:schemeClr val="bg1"/>
                </a:solidFill>
              </a:rPr>
              <a:t>SCHOOL PARENT AND FAMILY ENGAGEMENT POLICY</a:t>
            </a:r>
          </a:p>
        </p:txBody>
      </p:sp>
      <p:pic>
        <p:nvPicPr>
          <p:cNvPr id="3" name="Picture 2"/>
          <p:cNvPicPr>
            <a:picLocks noChangeAspect="1"/>
          </p:cNvPicPr>
          <p:nvPr/>
        </p:nvPicPr>
        <p:blipFill>
          <a:blip r:embed="rId2"/>
          <a:stretch>
            <a:fillRect/>
          </a:stretch>
        </p:blipFill>
        <p:spPr>
          <a:xfrm>
            <a:off x="2123515" y="1011757"/>
            <a:ext cx="7956400" cy="5720134"/>
          </a:xfrm>
          <a:prstGeom prst="rect">
            <a:avLst/>
          </a:prstGeom>
        </p:spPr>
      </p:pic>
    </p:spTree>
    <p:extLst>
      <p:ext uri="{BB962C8B-B14F-4D97-AF65-F5344CB8AC3E}">
        <p14:creationId xmlns:p14="http://schemas.microsoft.com/office/powerpoint/2010/main" val="375627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39" y="263025"/>
            <a:ext cx="10637161" cy="748732"/>
          </a:xfrm>
          <a:solidFill>
            <a:schemeClr val="accent2"/>
          </a:solidFill>
        </p:spPr>
        <p:txBody>
          <a:bodyPr/>
          <a:lstStyle/>
          <a:p>
            <a:r>
              <a:rPr lang="en-US">
                <a:solidFill>
                  <a:schemeClr val="bg1"/>
                </a:solidFill>
              </a:rPr>
              <a:t>SCHOOL PARENT AND FAMILY ENGAGEMENT POLICY</a:t>
            </a:r>
          </a:p>
        </p:txBody>
      </p:sp>
      <p:pic>
        <p:nvPicPr>
          <p:cNvPr id="4" name="Picture 3"/>
          <p:cNvPicPr>
            <a:picLocks noChangeAspect="1"/>
          </p:cNvPicPr>
          <p:nvPr/>
        </p:nvPicPr>
        <p:blipFill rotWithShape="1">
          <a:blip r:embed="rId2"/>
          <a:srcRect b="2733"/>
          <a:stretch/>
        </p:blipFill>
        <p:spPr>
          <a:xfrm>
            <a:off x="1113193" y="1332379"/>
            <a:ext cx="10097956" cy="4702660"/>
          </a:xfrm>
          <a:prstGeom prst="rect">
            <a:avLst/>
          </a:prstGeom>
        </p:spPr>
      </p:pic>
    </p:spTree>
    <p:extLst>
      <p:ext uri="{BB962C8B-B14F-4D97-AF65-F5344CB8AC3E}">
        <p14:creationId xmlns:p14="http://schemas.microsoft.com/office/powerpoint/2010/main" val="117542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39" y="263025"/>
            <a:ext cx="10637161" cy="748732"/>
          </a:xfrm>
          <a:solidFill>
            <a:schemeClr val="accent2"/>
          </a:solidFill>
        </p:spPr>
        <p:txBody>
          <a:bodyPr/>
          <a:lstStyle/>
          <a:p>
            <a:r>
              <a:rPr lang="en-US">
                <a:solidFill>
                  <a:schemeClr val="bg1"/>
                </a:solidFill>
              </a:rPr>
              <a:t>SCHOOL PARENT AND FAMILY ENGAGEMENT POLICY</a:t>
            </a:r>
          </a:p>
        </p:txBody>
      </p:sp>
      <p:pic>
        <p:nvPicPr>
          <p:cNvPr id="3" name="Picture 2"/>
          <p:cNvPicPr>
            <a:picLocks noChangeAspect="1"/>
          </p:cNvPicPr>
          <p:nvPr/>
        </p:nvPicPr>
        <p:blipFill>
          <a:blip r:embed="rId2"/>
          <a:stretch>
            <a:fillRect/>
          </a:stretch>
        </p:blipFill>
        <p:spPr>
          <a:xfrm>
            <a:off x="572175" y="1210348"/>
            <a:ext cx="10760234" cy="4986058"/>
          </a:xfrm>
          <a:prstGeom prst="rect">
            <a:avLst/>
          </a:prstGeom>
        </p:spPr>
      </p:pic>
    </p:spTree>
    <p:extLst>
      <p:ext uri="{BB962C8B-B14F-4D97-AF65-F5344CB8AC3E}">
        <p14:creationId xmlns:p14="http://schemas.microsoft.com/office/powerpoint/2010/main" val="48457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39" y="263025"/>
            <a:ext cx="10637161" cy="748732"/>
          </a:xfrm>
          <a:solidFill>
            <a:schemeClr val="accent2"/>
          </a:solidFill>
        </p:spPr>
        <p:txBody>
          <a:bodyPr/>
          <a:lstStyle/>
          <a:p>
            <a:r>
              <a:rPr lang="en-US">
                <a:solidFill>
                  <a:schemeClr val="bg1"/>
                </a:solidFill>
              </a:rPr>
              <a:t>SCHOOL PARENT AND FAMILY ENGAGEMENT POLICY</a:t>
            </a:r>
          </a:p>
        </p:txBody>
      </p:sp>
      <p:pic>
        <p:nvPicPr>
          <p:cNvPr id="3" name="Picture 2"/>
          <p:cNvPicPr>
            <a:picLocks noChangeAspect="1"/>
          </p:cNvPicPr>
          <p:nvPr/>
        </p:nvPicPr>
        <p:blipFill>
          <a:blip r:embed="rId2"/>
          <a:stretch>
            <a:fillRect/>
          </a:stretch>
        </p:blipFill>
        <p:spPr>
          <a:xfrm>
            <a:off x="572175" y="1210348"/>
            <a:ext cx="10760234" cy="4986058"/>
          </a:xfrm>
          <a:prstGeom prst="rect">
            <a:avLst/>
          </a:prstGeom>
        </p:spPr>
      </p:pic>
    </p:spTree>
    <p:extLst>
      <p:ext uri="{BB962C8B-B14F-4D97-AF65-F5344CB8AC3E}">
        <p14:creationId xmlns:p14="http://schemas.microsoft.com/office/powerpoint/2010/main" val="285299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39" y="263025"/>
            <a:ext cx="10637161" cy="748732"/>
          </a:xfrm>
          <a:solidFill>
            <a:schemeClr val="accent2"/>
          </a:solidFill>
        </p:spPr>
        <p:txBody>
          <a:bodyPr/>
          <a:lstStyle/>
          <a:p>
            <a:r>
              <a:rPr lang="en-US">
                <a:solidFill>
                  <a:schemeClr val="bg1"/>
                </a:solidFill>
              </a:rPr>
              <a:t>SCHOOL PARENT AND FAMILY ENGAGEMENT POLICY</a:t>
            </a:r>
          </a:p>
        </p:txBody>
      </p:sp>
      <p:pic>
        <p:nvPicPr>
          <p:cNvPr id="4" name="Picture 3"/>
          <p:cNvPicPr>
            <a:picLocks noChangeAspect="1"/>
          </p:cNvPicPr>
          <p:nvPr/>
        </p:nvPicPr>
        <p:blipFill>
          <a:blip r:embed="rId2"/>
          <a:stretch>
            <a:fillRect/>
          </a:stretch>
        </p:blipFill>
        <p:spPr>
          <a:xfrm>
            <a:off x="1506024" y="1166196"/>
            <a:ext cx="9565790" cy="5879461"/>
          </a:xfrm>
          <a:prstGeom prst="rect">
            <a:avLst/>
          </a:prstGeom>
        </p:spPr>
      </p:pic>
    </p:spTree>
    <p:extLst>
      <p:ext uri="{BB962C8B-B14F-4D97-AF65-F5344CB8AC3E}">
        <p14:creationId xmlns:p14="http://schemas.microsoft.com/office/powerpoint/2010/main" val="152411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39" y="263025"/>
            <a:ext cx="10637161" cy="748732"/>
          </a:xfrm>
          <a:solidFill>
            <a:schemeClr val="accent2"/>
          </a:solidFill>
        </p:spPr>
        <p:txBody>
          <a:bodyPr/>
          <a:lstStyle/>
          <a:p>
            <a:r>
              <a:rPr lang="en-US">
                <a:solidFill>
                  <a:schemeClr val="bg1"/>
                </a:solidFill>
              </a:rPr>
              <a:t>SCHOOL PARENT AND FAMILY ENGAGEMENT POLICY</a:t>
            </a:r>
          </a:p>
        </p:txBody>
      </p:sp>
      <p:sp>
        <p:nvSpPr>
          <p:cNvPr id="3" name="Content Placeholder 2"/>
          <p:cNvSpPr>
            <a:spLocks noGrp="1"/>
          </p:cNvSpPr>
          <p:nvPr>
            <p:ph idx="1"/>
          </p:nvPr>
        </p:nvSpPr>
        <p:spPr>
          <a:xfrm>
            <a:off x="7627172" y="2286000"/>
            <a:ext cx="4564828" cy="4023360"/>
          </a:xfrm>
        </p:spPr>
        <p:txBody>
          <a:bodyPr>
            <a:normAutofit/>
          </a:bodyPr>
          <a:lstStyle/>
          <a:p>
            <a:r>
              <a:rPr lang="en-US" b="1"/>
              <a:t>Orientation: </a:t>
            </a:r>
            <a:r>
              <a:rPr lang="en-US"/>
              <a:t>August 18</a:t>
            </a:r>
          </a:p>
          <a:p>
            <a:r>
              <a:rPr lang="en-US" b="1"/>
              <a:t>Parent Conferences</a:t>
            </a:r>
            <a:r>
              <a:rPr lang="en-US"/>
              <a:t>: September 16 and February 3</a:t>
            </a:r>
          </a:p>
          <a:p>
            <a:r>
              <a:rPr lang="en-US" b="1"/>
              <a:t>Family Literacy Night: </a:t>
            </a:r>
            <a:r>
              <a:rPr lang="en-US"/>
              <a:t>November 16</a:t>
            </a:r>
          </a:p>
          <a:p>
            <a:r>
              <a:rPr lang="en-US" b="1"/>
              <a:t>Family Math Night: </a:t>
            </a:r>
            <a:r>
              <a:rPr lang="en-US"/>
              <a:t>January 25</a:t>
            </a:r>
          </a:p>
          <a:p>
            <a:r>
              <a:rPr lang="en-US" b="1"/>
              <a:t>Stakeholder’s Input Meeting: </a:t>
            </a:r>
            <a:r>
              <a:rPr lang="en-US"/>
              <a:t>March 14</a:t>
            </a:r>
          </a:p>
          <a:p>
            <a:endParaRPr lang="en-US" sz="2400"/>
          </a:p>
        </p:txBody>
      </p:sp>
      <p:pic>
        <p:nvPicPr>
          <p:cNvPr id="5" name="Picture 4"/>
          <p:cNvPicPr>
            <a:picLocks noChangeAspect="1"/>
          </p:cNvPicPr>
          <p:nvPr/>
        </p:nvPicPr>
        <p:blipFill>
          <a:blip r:embed="rId2"/>
          <a:stretch>
            <a:fillRect/>
          </a:stretch>
        </p:blipFill>
        <p:spPr>
          <a:xfrm>
            <a:off x="142000" y="1156437"/>
            <a:ext cx="6431829" cy="5572480"/>
          </a:xfrm>
          <a:prstGeom prst="rect">
            <a:avLst/>
          </a:prstGeom>
        </p:spPr>
      </p:pic>
      <p:sp>
        <p:nvSpPr>
          <p:cNvPr id="6" name="Right Arrow 5"/>
          <p:cNvSpPr/>
          <p:nvPr/>
        </p:nvSpPr>
        <p:spPr>
          <a:xfrm>
            <a:off x="6288919" y="3587674"/>
            <a:ext cx="1387737" cy="710005"/>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98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90000"/>
              <a:lumOff val="10000"/>
            </a:schemeClr>
          </a:solidFill>
        </p:spPr>
        <p:txBody>
          <a:bodyPr/>
          <a:lstStyle/>
          <a:p>
            <a:r>
              <a:rPr lang="en-US">
                <a:solidFill>
                  <a:schemeClr val="bg1"/>
                </a:solidFill>
              </a:rPr>
              <a:t>Your input on district and school engagement policies</a:t>
            </a:r>
          </a:p>
        </p:txBody>
      </p:sp>
      <p:pic>
        <p:nvPicPr>
          <p:cNvPr id="4" name="Content Placeholder 3"/>
          <p:cNvPicPr>
            <a:picLocks noGrp="1" noChangeAspect="1"/>
          </p:cNvPicPr>
          <p:nvPr>
            <p:ph idx="1"/>
          </p:nvPr>
        </p:nvPicPr>
        <p:blipFill>
          <a:blip r:embed="rId2">
            <a:duotone>
              <a:prstClr val="black"/>
              <a:schemeClr val="bg2">
                <a:lumMod val="90000"/>
                <a:tint val="45000"/>
                <a:satMod val="400000"/>
              </a:schemeClr>
            </a:duotone>
          </a:blip>
          <a:stretch>
            <a:fillRect/>
          </a:stretch>
        </p:blipFill>
        <p:spPr>
          <a:xfrm>
            <a:off x="1024128" y="2482529"/>
            <a:ext cx="10187694" cy="3584784"/>
          </a:xfrm>
          <a:prstGeom prst="rect">
            <a:avLst/>
          </a:prstGeom>
        </p:spPr>
      </p:pic>
    </p:spTree>
    <p:extLst>
      <p:ext uri="{BB962C8B-B14F-4D97-AF65-F5344CB8AC3E}">
        <p14:creationId xmlns:p14="http://schemas.microsoft.com/office/powerpoint/2010/main" val="219252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55494"/>
            <a:ext cx="10396882" cy="1151965"/>
          </a:xfrm>
          <a:solidFill>
            <a:schemeClr val="accent2">
              <a:lumMod val="90000"/>
              <a:lumOff val="10000"/>
            </a:schemeClr>
          </a:solidFill>
          <a:ln>
            <a:solidFill>
              <a:srgbClr val="002060"/>
            </a:solidFill>
          </a:ln>
        </p:spPr>
        <p:txBody>
          <a:bodyPr>
            <a:normAutofit/>
          </a:bodyPr>
          <a:lstStyle/>
          <a:p>
            <a:r>
              <a:rPr lang="en-US" b="1">
                <a:solidFill>
                  <a:schemeClr val="bg1"/>
                </a:solidFill>
              </a:rPr>
              <a:t>School-parent compact-what is it?</a:t>
            </a:r>
          </a:p>
        </p:txBody>
      </p:sp>
      <p:sp>
        <p:nvSpPr>
          <p:cNvPr id="3" name="Content Placeholder 2"/>
          <p:cNvSpPr>
            <a:spLocks noGrp="1"/>
          </p:cNvSpPr>
          <p:nvPr>
            <p:ph idx="1"/>
          </p:nvPr>
        </p:nvSpPr>
        <p:spPr/>
        <p:txBody>
          <a:bodyPr>
            <a:noAutofit/>
          </a:bodyPr>
          <a:lstStyle/>
          <a:p>
            <a:r>
              <a:rPr lang="en-US" sz="3600" b="1"/>
              <a:t>A school-parent compact is an agreement that parents, students, and teachers develop together.  It explains how parents and teachers work together to ensure all students receive the support they need to reach and exceed grade level academic standards</a:t>
            </a:r>
            <a:r>
              <a:rPr lang="en-US" sz="3600"/>
              <a:t>.</a:t>
            </a:r>
          </a:p>
        </p:txBody>
      </p:sp>
    </p:spTree>
    <p:extLst>
      <p:ext uri="{BB962C8B-B14F-4D97-AF65-F5344CB8AC3E}">
        <p14:creationId xmlns:p14="http://schemas.microsoft.com/office/powerpoint/2010/main" val="273937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45" y="541556"/>
            <a:ext cx="3822055" cy="5181513"/>
          </a:xfrm>
          <a:solidFill>
            <a:schemeClr val="accent2">
              <a:lumMod val="90000"/>
              <a:lumOff val="10000"/>
            </a:schemeClr>
          </a:solidFill>
          <a:ln>
            <a:solidFill>
              <a:srgbClr val="002060"/>
            </a:solidFill>
          </a:ln>
        </p:spPr>
        <p:txBody>
          <a:bodyPr>
            <a:normAutofit/>
          </a:bodyPr>
          <a:lstStyle/>
          <a:p>
            <a:r>
              <a:rPr lang="en-US" sz="6600" b="1">
                <a:solidFill>
                  <a:schemeClr val="bg1"/>
                </a:solidFill>
              </a:rPr>
              <a:t>School-parent compact 2023-2024</a:t>
            </a:r>
          </a:p>
        </p:txBody>
      </p:sp>
      <p:pic>
        <p:nvPicPr>
          <p:cNvPr id="4" name="Picture 3"/>
          <p:cNvPicPr>
            <a:picLocks noChangeAspect="1"/>
          </p:cNvPicPr>
          <p:nvPr/>
        </p:nvPicPr>
        <p:blipFill>
          <a:blip r:embed="rId2"/>
          <a:stretch>
            <a:fillRect/>
          </a:stretch>
        </p:blipFill>
        <p:spPr>
          <a:xfrm>
            <a:off x="6017391" y="0"/>
            <a:ext cx="5374958" cy="7037421"/>
          </a:xfrm>
          <a:prstGeom prst="rect">
            <a:avLst/>
          </a:prstGeom>
        </p:spPr>
      </p:pic>
    </p:spTree>
    <p:extLst>
      <p:ext uri="{BB962C8B-B14F-4D97-AF65-F5344CB8AC3E}">
        <p14:creationId xmlns:p14="http://schemas.microsoft.com/office/powerpoint/2010/main" val="1135366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638374"/>
            <a:ext cx="5557277" cy="5181513"/>
          </a:xfrm>
          <a:solidFill>
            <a:schemeClr val="accent2">
              <a:lumMod val="90000"/>
              <a:lumOff val="10000"/>
            </a:schemeClr>
          </a:solidFill>
          <a:ln>
            <a:solidFill>
              <a:srgbClr val="002060"/>
            </a:solidFill>
          </a:ln>
        </p:spPr>
        <p:txBody>
          <a:bodyPr>
            <a:normAutofit/>
          </a:bodyPr>
          <a:lstStyle/>
          <a:p>
            <a:r>
              <a:rPr lang="en-US" sz="4300" b="1">
                <a:solidFill>
                  <a:schemeClr val="bg1"/>
                </a:solidFill>
                <a:latin typeface="Tw Cen MT Condensed (Headings)"/>
              </a:rPr>
              <a:t>School-parent compact  Responsibilities and Focus Areas 2023-2024</a:t>
            </a:r>
          </a:p>
        </p:txBody>
      </p:sp>
      <p:pic>
        <p:nvPicPr>
          <p:cNvPr id="3" name="Picture 2"/>
          <p:cNvPicPr>
            <a:picLocks noChangeAspect="1"/>
          </p:cNvPicPr>
          <p:nvPr/>
        </p:nvPicPr>
        <p:blipFill>
          <a:blip r:embed="rId2"/>
          <a:stretch>
            <a:fillRect/>
          </a:stretch>
        </p:blipFill>
        <p:spPr>
          <a:xfrm>
            <a:off x="6471677" y="0"/>
            <a:ext cx="5057775" cy="6696075"/>
          </a:xfrm>
          <a:prstGeom prst="rect">
            <a:avLst/>
          </a:prstGeom>
        </p:spPr>
      </p:pic>
    </p:spTree>
    <p:extLst>
      <p:ext uri="{BB962C8B-B14F-4D97-AF65-F5344CB8AC3E}">
        <p14:creationId xmlns:p14="http://schemas.microsoft.com/office/powerpoint/2010/main" val="226053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949" y="540834"/>
            <a:ext cx="10396882" cy="1151965"/>
          </a:xfrm>
        </p:spPr>
        <p:txBody>
          <a:bodyPr/>
          <a:lstStyle/>
          <a:p>
            <a:r>
              <a:rPr lang="en-US" b="1"/>
              <a:t>Purpose of our meeting</a:t>
            </a:r>
          </a:p>
        </p:txBody>
      </p:sp>
      <p:sp>
        <p:nvSpPr>
          <p:cNvPr id="3" name="Content Placeholder 2"/>
          <p:cNvSpPr>
            <a:spLocks noGrp="1"/>
          </p:cNvSpPr>
          <p:nvPr>
            <p:ph idx="1"/>
          </p:nvPr>
        </p:nvSpPr>
        <p:spPr>
          <a:xfrm>
            <a:off x="957220" y="1692798"/>
            <a:ext cx="10209218" cy="4793377"/>
          </a:xfrm>
        </p:spPr>
        <p:txBody>
          <a:bodyPr>
            <a:noAutofit/>
          </a:bodyPr>
          <a:lstStyle/>
          <a:p>
            <a:r>
              <a:rPr lang="en-US" sz="3600" b="1"/>
              <a:t>Give all stakeholders the opportunity to provide input on</a:t>
            </a:r>
          </a:p>
          <a:p>
            <a:pPr lvl="1"/>
            <a:r>
              <a:rPr lang="en-US" sz="3600" b="1"/>
              <a:t>Title I Schoolwide plan</a:t>
            </a:r>
          </a:p>
          <a:p>
            <a:pPr lvl="1"/>
            <a:r>
              <a:rPr lang="en-US" sz="3600" b="1"/>
              <a:t>Parent and Family Engagement Policy </a:t>
            </a:r>
            <a:r>
              <a:rPr lang="en-US" sz="2000" b="1"/>
              <a:t>(School and District)</a:t>
            </a:r>
          </a:p>
          <a:p>
            <a:pPr lvl="1"/>
            <a:r>
              <a:rPr lang="en-US" sz="3600" b="1"/>
              <a:t>School-Parent Compact</a:t>
            </a:r>
          </a:p>
          <a:p>
            <a:pPr lvl="1"/>
            <a:r>
              <a:rPr lang="en-US" sz="3600" b="1"/>
              <a:t>Building Staff Capacity</a:t>
            </a:r>
          </a:p>
          <a:p>
            <a:pPr lvl="1"/>
            <a:r>
              <a:rPr lang="en-US" sz="3600" b="1"/>
              <a:t>Reservations of Funds</a:t>
            </a:r>
          </a:p>
          <a:p>
            <a:pPr lvl="1"/>
            <a:r>
              <a:rPr lang="en-US" sz="3600" b="1"/>
              <a:t>Comprehensive LEA Improvement Plan (CLIP)</a:t>
            </a:r>
          </a:p>
          <a:p>
            <a:pPr lvl="1"/>
            <a:endParaRPr lang="en-US" sz="3600" b="1"/>
          </a:p>
        </p:txBody>
      </p:sp>
    </p:spTree>
    <p:extLst>
      <p:ext uri="{BB962C8B-B14F-4D97-AF65-F5344CB8AC3E}">
        <p14:creationId xmlns:p14="http://schemas.microsoft.com/office/powerpoint/2010/main" val="2811542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638374"/>
            <a:ext cx="5557277" cy="5181513"/>
          </a:xfrm>
          <a:solidFill>
            <a:schemeClr val="accent2">
              <a:lumMod val="90000"/>
              <a:lumOff val="10000"/>
            </a:schemeClr>
          </a:solidFill>
          <a:ln>
            <a:solidFill>
              <a:srgbClr val="002060"/>
            </a:solidFill>
          </a:ln>
        </p:spPr>
        <p:txBody>
          <a:bodyPr>
            <a:normAutofit/>
          </a:bodyPr>
          <a:lstStyle/>
          <a:p>
            <a:r>
              <a:rPr lang="en-US" sz="4300" b="1">
                <a:solidFill>
                  <a:schemeClr val="bg1"/>
                </a:solidFill>
                <a:latin typeface="Tw Cen MT Condensed (Headings)"/>
              </a:rPr>
              <a:t>School-parent compact  Responsibilities and Focus Areas 2023-2024</a:t>
            </a:r>
          </a:p>
        </p:txBody>
      </p:sp>
      <p:pic>
        <p:nvPicPr>
          <p:cNvPr id="4" name="Picture 3"/>
          <p:cNvPicPr>
            <a:picLocks noChangeAspect="1"/>
          </p:cNvPicPr>
          <p:nvPr/>
        </p:nvPicPr>
        <p:blipFill>
          <a:blip r:embed="rId2"/>
          <a:stretch>
            <a:fillRect/>
          </a:stretch>
        </p:blipFill>
        <p:spPr>
          <a:xfrm>
            <a:off x="6418953" y="190500"/>
            <a:ext cx="4991100" cy="6667500"/>
          </a:xfrm>
          <a:prstGeom prst="rect">
            <a:avLst/>
          </a:prstGeom>
        </p:spPr>
      </p:pic>
    </p:spTree>
    <p:extLst>
      <p:ext uri="{BB962C8B-B14F-4D97-AF65-F5344CB8AC3E}">
        <p14:creationId xmlns:p14="http://schemas.microsoft.com/office/powerpoint/2010/main" val="59517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638374"/>
            <a:ext cx="5557277" cy="5181513"/>
          </a:xfrm>
          <a:solidFill>
            <a:schemeClr val="accent2">
              <a:lumMod val="90000"/>
              <a:lumOff val="10000"/>
            </a:schemeClr>
          </a:solidFill>
          <a:ln>
            <a:solidFill>
              <a:srgbClr val="002060"/>
            </a:solidFill>
          </a:ln>
        </p:spPr>
        <p:txBody>
          <a:bodyPr>
            <a:normAutofit/>
          </a:bodyPr>
          <a:lstStyle/>
          <a:p>
            <a:r>
              <a:rPr lang="en-US" sz="4300" b="1">
                <a:solidFill>
                  <a:schemeClr val="bg1"/>
                </a:solidFill>
                <a:latin typeface="Tw Cen MT Condensed (Headings)"/>
              </a:rPr>
              <a:t>School-parent compact  Responsibilities and Focus Areas 2023-2024</a:t>
            </a:r>
          </a:p>
        </p:txBody>
      </p:sp>
      <p:pic>
        <p:nvPicPr>
          <p:cNvPr id="4" name="Picture 3"/>
          <p:cNvPicPr>
            <a:picLocks noChangeAspect="1"/>
          </p:cNvPicPr>
          <p:nvPr/>
        </p:nvPicPr>
        <p:blipFill>
          <a:blip r:embed="rId2"/>
          <a:stretch>
            <a:fillRect/>
          </a:stretch>
        </p:blipFill>
        <p:spPr>
          <a:xfrm>
            <a:off x="6497955" y="228600"/>
            <a:ext cx="5048250" cy="6629400"/>
          </a:xfrm>
          <a:prstGeom prst="rect">
            <a:avLst/>
          </a:prstGeom>
        </p:spPr>
      </p:pic>
    </p:spTree>
    <p:extLst>
      <p:ext uri="{BB962C8B-B14F-4D97-AF65-F5344CB8AC3E}">
        <p14:creationId xmlns:p14="http://schemas.microsoft.com/office/powerpoint/2010/main" val="26127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638374"/>
            <a:ext cx="5557277" cy="5181513"/>
          </a:xfrm>
          <a:solidFill>
            <a:schemeClr val="accent2">
              <a:lumMod val="90000"/>
              <a:lumOff val="10000"/>
            </a:schemeClr>
          </a:solidFill>
          <a:ln>
            <a:solidFill>
              <a:srgbClr val="002060"/>
            </a:solidFill>
          </a:ln>
        </p:spPr>
        <p:txBody>
          <a:bodyPr>
            <a:normAutofit/>
          </a:bodyPr>
          <a:lstStyle/>
          <a:p>
            <a:r>
              <a:rPr lang="en-US" sz="4300" b="1">
                <a:solidFill>
                  <a:schemeClr val="bg1"/>
                </a:solidFill>
                <a:latin typeface="Tw Cen MT Condensed (Headings)"/>
              </a:rPr>
              <a:t>School-parent compact  Responsibilities and Focus Areas 2023-2024</a:t>
            </a:r>
          </a:p>
        </p:txBody>
      </p:sp>
      <p:pic>
        <p:nvPicPr>
          <p:cNvPr id="3" name="Picture 2"/>
          <p:cNvPicPr>
            <a:picLocks noChangeAspect="1"/>
          </p:cNvPicPr>
          <p:nvPr/>
        </p:nvPicPr>
        <p:blipFill>
          <a:blip r:embed="rId2"/>
          <a:stretch>
            <a:fillRect/>
          </a:stretch>
        </p:blipFill>
        <p:spPr>
          <a:xfrm>
            <a:off x="6368863" y="179910"/>
            <a:ext cx="5048250" cy="6562725"/>
          </a:xfrm>
          <a:prstGeom prst="rect">
            <a:avLst/>
          </a:prstGeom>
        </p:spPr>
      </p:pic>
    </p:spTree>
    <p:extLst>
      <p:ext uri="{BB962C8B-B14F-4D97-AF65-F5344CB8AC3E}">
        <p14:creationId xmlns:p14="http://schemas.microsoft.com/office/powerpoint/2010/main" val="2434396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638374"/>
            <a:ext cx="5557277" cy="5181513"/>
          </a:xfrm>
          <a:solidFill>
            <a:schemeClr val="accent2">
              <a:lumMod val="90000"/>
              <a:lumOff val="10000"/>
            </a:schemeClr>
          </a:solidFill>
          <a:ln>
            <a:solidFill>
              <a:srgbClr val="002060"/>
            </a:solidFill>
          </a:ln>
        </p:spPr>
        <p:txBody>
          <a:bodyPr>
            <a:normAutofit/>
          </a:bodyPr>
          <a:lstStyle/>
          <a:p>
            <a:r>
              <a:rPr lang="en-US" sz="4300" b="1">
                <a:solidFill>
                  <a:schemeClr val="bg1"/>
                </a:solidFill>
                <a:latin typeface="Tw Cen MT Condensed (Headings)"/>
              </a:rPr>
              <a:t>School-parent compact  Responsibilities and Focus Areas 2023-2024</a:t>
            </a:r>
          </a:p>
        </p:txBody>
      </p:sp>
      <p:pic>
        <p:nvPicPr>
          <p:cNvPr id="4" name="Picture 3"/>
          <p:cNvPicPr>
            <a:picLocks noChangeAspect="1"/>
          </p:cNvPicPr>
          <p:nvPr/>
        </p:nvPicPr>
        <p:blipFill>
          <a:blip r:embed="rId2"/>
          <a:stretch>
            <a:fillRect/>
          </a:stretch>
        </p:blipFill>
        <p:spPr>
          <a:xfrm>
            <a:off x="6367798" y="92785"/>
            <a:ext cx="5114925" cy="6629400"/>
          </a:xfrm>
          <a:prstGeom prst="rect">
            <a:avLst/>
          </a:prstGeom>
        </p:spPr>
      </p:pic>
    </p:spTree>
    <p:extLst>
      <p:ext uri="{BB962C8B-B14F-4D97-AF65-F5344CB8AC3E}">
        <p14:creationId xmlns:p14="http://schemas.microsoft.com/office/powerpoint/2010/main" val="380941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638374"/>
            <a:ext cx="5557277" cy="5181513"/>
          </a:xfrm>
          <a:solidFill>
            <a:schemeClr val="accent2">
              <a:lumMod val="90000"/>
              <a:lumOff val="10000"/>
            </a:schemeClr>
          </a:solidFill>
          <a:ln>
            <a:solidFill>
              <a:srgbClr val="002060"/>
            </a:solidFill>
          </a:ln>
        </p:spPr>
        <p:txBody>
          <a:bodyPr>
            <a:normAutofit/>
          </a:bodyPr>
          <a:lstStyle/>
          <a:p>
            <a:r>
              <a:rPr lang="en-US" sz="4300" b="1">
                <a:solidFill>
                  <a:schemeClr val="bg1"/>
                </a:solidFill>
                <a:latin typeface="Tw Cen MT Condensed (Headings)"/>
              </a:rPr>
              <a:t>School-parent compact  Responsibilities and Focus Areas 2023-2024</a:t>
            </a:r>
          </a:p>
        </p:txBody>
      </p:sp>
      <p:pic>
        <p:nvPicPr>
          <p:cNvPr id="3" name="Picture 2"/>
          <p:cNvPicPr>
            <a:picLocks noChangeAspect="1"/>
          </p:cNvPicPr>
          <p:nvPr/>
        </p:nvPicPr>
        <p:blipFill>
          <a:blip r:embed="rId2"/>
          <a:stretch>
            <a:fillRect/>
          </a:stretch>
        </p:blipFill>
        <p:spPr>
          <a:xfrm>
            <a:off x="6316308" y="100012"/>
            <a:ext cx="5067300" cy="6657975"/>
          </a:xfrm>
          <a:prstGeom prst="rect">
            <a:avLst/>
          </a:prstGeom>
        </p:spPr>
      </p:pic>
    </p:spTree>
    <p:extLst>
      <p:ext uri="{BB962C8B-B14F-4D97-AF65-F5344CB8AC3E}">
        <p14:creationId xmlns:p14="http://schemas.microsoft.com/office/powerpoint/2010/main" val="2669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32748"/>
          </a:xfrm>
          <a:solidFill>
            <a:schemeClr val="accent2">
              <a:lumMod val="90000"/>
              <a:lumOff val="10000"/>
            </a:schemeClr>
          </a:solidFill>
          <a:ln>
            <a:solidFill>
              <a:schemeClr val="accent2">
                <a:lumMod val="90000"/>
                <a:lumOff val="10000"/>
              </a:schemeClr>
            </a:solidFill>
          </a:ln>
        </p:spPr>
        <p:txBody>
          <a:bodyPr/>
          <a:lstStyle/>
          <a:p>
            <a:r>
              <a:rPr lang="en-US">
                <a:solidFill>
                  <a:schemeClr val="bg1"/>
                </a:solidFill>
              </a:rPr>
              <a:t>Your input on our school-parent compact</a:t>
            </a:r>
          </a:p>
        </p:txBody>
      </p:sp>
      <p:pic>
        <p:nvPicPr>
          <p:cNvPr id="6" name="Picture 5"/>
          <p:cNvPicPr>
            <a:picLocks noChangeAspect="1"/>
          </p:cNvPicPr>
          <p:nvPr/>
        </p:nvPicPr>
        <p:blipFill>
          <a:blip r:embed="rId2"/>
          <a:stretch>
            <a:fillRect/>
          </a:stretch>
        </p:blipFill>
        <p:spPr>
          <a:xfrm>
            <a:off x="1024128" y="1717964"/>
            <a:ext cx="5067888" cy="2744515"/>
          </a:xfrm>
          <a:prstGeom prst="rect">
            <a:avLst/>
          </a:prstGeom>
        </p:spPr>
      </p:pic>
      <p:pic>
        <p:nvPicPr>
          <p:cNvPr id="7" name="Picture 6"/>
          <p:cNvPicPr>
            <a:picLocks noChangeAspect="1"/>
          </p:cNvPicPr>
          <p:nvPr/>
        </p:nvPicPr>
        <p:blipFill>
          <a:blip r:embed="rId3"/>
          <a:stretch>
            <a:fillRect/>
          </a:stretch>
        </p:blipFill>
        <p:spPr>
          <a:xfrm>
            <a:off x="932005" y="4738688"/>
            <a:ext cx="7051493" cy="1888403"/>
          </a:xfrm>
          <a:prstGeom prst="rect">
            <a:avLst/>
          </a:prstGeom>
        </p:spPr>
      </p:pic>
    </p:spTree>
    <p:extLst>
      <p:ext uri="{BB962C8B-B14F-4D97-AF65-F5344CB8AC3E}">
        <p14:creationId xmlns:p14="http://schemas.microsoft.com/office/powerpoint/2010/main" val="3549986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361918"/>
          </a:xfrm>
          <a:solidFill>
            <a:srgbClr val="002060"/>
          </a:solidFill>
          <a:ln>
            <a:solidFill>
              <a:srgbClr val="002060"/>
            </a:solidFill>
          </a:ln>
        </p:spPr>
        <p:txBody>
          <a:bodyPr/>
          <a:lstStyle/>
          <a:p>
            <a:r>
              <a:rPr lang="en-US" b="1">
                <a:solidFill>
                  <a:schemeClr val="bg1"/>
                </a:solidFill>
              </a:rPr>
              <a:t>Building Staff Capacity-What is it?</a:t>
            </a:r>
            <a:endParaRPr lang="en-US">
              <a:solidFill>
                <a:schemeClr val="bg1"/>
              </a:solidFill>
            </a:endParaRPr>
          </a:p>
        </p:txBody>
      </p:sp>
      <p:sp>
        <p:nvSpPr>
          <p:cNvPr id="3" name="Content Placeholder 2"/>
          <p:cNvSpPr>
            <a:spLocks noGrp="1"/>
          </p:cNvSpPr>
          <p:nvPr>
            <p:ph idx="1"/>
          </p:nvPr>
        </p:nvSpPr>
        <p:spPr/>
        <p:txBody>
          <a:bodyPr/>
          <a:lstStyle/>
          <a:p>
            <a:pPr lvl="0"/>
            <a:r>
              <a:rPr lang="en-US" sz="4000"/>
              <a:t>What would you like teachers to know when working with parents in the efforts to raise student achievement?</a:t>
            </a:r>
          </a:p>
          <a:p>
            <a:endParaRPr lang="en-US"/>
          </a:p>
        </p:txBody>
      </p:sp>
    </p:spTree>
    <p:extLst>
      <p:ext uri="{BB962C8B-B14F-4D97-AF65-F5344CB8AC3E}">
        <p14:creationId xmlns:p14="http://schemas.microsoft.com/office/powerpoint/2010/main" val="4018454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09" y="585216"/>
            <a:ext cx="9756259" cy="1499616"/>
          </a:xfrm>
          <a:solidFill>
            <a:srgbClr val="002060"/>
          </a:solidFill>
          <a:ln>
            <a:solidFill>
              <a:srgbClr val="002060"/>
            </a:solidFill>
          </a:ln>
        </p:spPr>
        <p:txBody>
          <a:bodyPr/>
          <a:lstStyle/>
          <a:p>
            <a:r>
              <a:rPr lang="en-US" b="1">
                <a:solidFill>
                  <a:schemeClr val="bg1"/>
                </a:solidFill>
                <a:latin typeface="+mn-lt"/>
              </a:rPr>
              <a:t>Your input on building staff capacity</a:t>
            </a:r>
          </a:p>
        </p:txBody>
      </p:sp>
      <p:grpSp>
        <p:nvGrpSpPr>
          <p:cNvPr id="5" name="Group 4"/>
          <p:cNvGrpSpPr/>
          <p:nvPr/>
        </p:nvGrpSpPr>
        <p:grpSpPr>
          <a:xfrm>
            <a:off x="290179" y="2765687"/>
            <a:ext cx="11187970" cy="3720017"/>
            <a:chOff x="290179" y="1731214"/>
            <a:chExt cx="11187970" cy="3720017"/>
          </a:xfrm>
        </p:grpSpPr>
        <p:pic>
          <p:nvPicPr>
            <p:cNvPr id="3" name="Picture 2"/>
            <p:cNvPicPr>
              <a:picLocks noChangeAspect="1"/>
            </p:cNvPicPr>
            <p:nvPr/>
          </p:nvPicPr>
          <p:blipFill>
            <a:blip r:embed="rId2">
              <a:duotone>
                <a:prstClr val="black"/>
                <a:schemeClr val="accent6">
                  <a:tint val="45000"/>
                  <a:satMod val="400000"/>
                </a:schemeClr>
              </a:duotone>
            </a:blip>
            <a:stretch>
              <a:fillRect/>
            </a:stretch>
          </p:blipFill>
          <p:spPr>
            <a:xfrm>
              <a:off x="5998143" y="1731214"/>
              <a:ext cx="4543425" cy="1428750"/>
            </a:xfrm>
            <a:prstGeom prst="rect">
              <a:avLst/>
            </a:prstGeom>
          </p:spPr>
        </p:pic>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290179" y="3095258"/>
              <a:ext cx="11187970" cy="2355973"/>
            </a:xfrm>
            <a:prstGeom prst="rect">
              <a:avLst/>
            </a:prstGeom>
          </p:spPr>
        </p:pic>
      </p:grpSp>
    </p:spTree>
    <p:extLst>
      <p:ext uri="{BB962C8B-B14F-4D97-AF65-F5344CB8AC3E}">
        <p14:creationId xmlns:p14="http://schemas.microsoft.com/office/powerpoint/2010/main" val="3879795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8033811" cy="1499616"/>
          </a:xfrm>
          <a:solidFill>
            <a:srgbClr val="002060"/>
          </a:solidFill>
          <a:ln>
            <a:solidFill>
              <a:srgbClr val="002060"/>
            </a:solidFill>
          </a:ln>
        </p:spPr>
        <p:txBody>
          <a:bodyPr>
            <a:normAutofit/>
          </a:bodyPr>
          <a:lstStyle/>
          <a:p>
            <a:r>
              <a:rPr lang="en-US" b="1">
                <a:solidFill>
                  <a:schemeClr val="bg1"/>
                </a:solidFill>
                <a:latin typeface="+mn-lt"/>
              </a:rPr>
              <a:t>Reservations of funds -</a:t>
            </a:r>
            <a:br>
              <a:rPr lang="en-US" b="1">
                <a:solidFill>
                  <a:schemeClr val="bg1"/>
                </a:solidFill>
                <a:latin typeface="+mn-lt"/>
              </a:rPr>
            </a:br>
            <a:r>
              <a:rPr lang="en-US" b="1">
                <a:solidFill>
                  <a:schemeClr val="bg1"/>
                </a:solidFill>
                <a:latin typeface="+mn-lt"/>
              </a:rPr>
              <a:t>what is it?</a:t>
            </a:r>
          </a:p>
        </p:txBody>
      </p:sp>
      <p:sp>
        <p:nvSpPr>
          <p:cNvPr id="3" name="Content Placeholder 2"/>
          <p:cNvSpPr>
            <a:spLocks noGrp="1"/>
          </p:cNvSpPr>
          <p:nvPr>
            <p:ph idx="1"/>
          </p:nvPr>
        </p:nvSpPr>
        <p:spPr>
          <a:xfrm>
            <a:off x="311972" y="2406477"/>
            <a:ext cx="11629016" cy="3311189"/>
          </a:xfrm>
        </p:spPr>
        <p:txBody>
          <a:bodyPr>
            <a:normAutofit fontScale="92500" lnSpcReduction="20000"/>
          </a:bodyPr>
          <a:lstStyle/>
          <a:p>
            <a:r>
              <a:rPr lang="en-US" sz="4000" b="1"/>
              <a:t>One percent (1 %) of federal funds must be spent on parent involvement at the school. </a:t>
            </a:r>
          </a:p>
          <a:p>
            <a:r>
              <a:rPr lang="en-US" sz="4000" b="1"/>
              <a:t>Here is how we used our Parent Involvement Funds. </a:t>
            </a:r>
          </a:p>
          <a:p>
            <a:pPr>
              <a:buFont typeface="Wingdings" panose="05000000000000000000" pitchFamily="2" charset="2"/>
              <a:buChar char="§"/>
            </a:pPr>
            <a:r>
              <a:rPr lang="en-US" sz="4400">
                <a:solidFill>
                  <a:srgbClr val="002060"/>
                </a:solidFill>
              </a:rPr>
              <a:t>Parent Night interpreter</a:t>
            </a:r>
          </a:p>
          <a:p>
            <a:pPr>
              <a:buFont typeface="Wingdings" panose="05000000000000000000" pitchFamily="2" charset="2"/>
              <a:buChar char="§"/>
            </a:pPr>
            <a:r>
              <a:rPr lang="en-US" sz="4400">
                <a:solidFill>
                  <a:srgbClr val="002060"/>
                </a:solidFill>
              </a:rPr>
              <a:t>Resources for Parent Resource Room</a:t>
            </a:r>
          </a:p>
          <a:p>
            <a:pPr>
              <a:buFont typeface="Wingdings" panose="05000000000000000000" pitchFamily="2" charset="2"/>
              <a:buChar char="§"/>
            </a:pPr>
            <a:r>
              <a:rPr lang="en-US" sz="4400">
                <a:solidFill>
                  <a:srgbClr val="002060"/>
                </a:solidFill>
              </a:rPr>
              <a:t>Resources for Parent Communication</a:t>
            </a:r>
            <a:endParaRPr lang="en-US" sz="4400" b="1">
              <a:solidFill>
                <a:srgbClr val="002060"/>
              </a:solidFill>
            </a:endParaRPr>
          </a:p>
        </p:txBody>
      </p:sp>
    </p:spTree>
    <p:extLst>
      <p:ext uri="{BB962C8B-B14F-4D97-AF65-F5344CB8AC3E}">
        <p14:creationId xmlns:p14="http://schemas.microsoft.com/office/powerpoint/2010/main" val="2877207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89736" cy="1499616"/>
          </a:xfrm>
          <a:solidFill>
            <a:srgbClr val="002060"/>
          </a:solidFill>
          <a:ln>
            <a:solidFill>
              <a:srgbClr val="002060"/>
            </a:solidFill>
          </a:ln>
        </p:spPr>
        <p:txBody>
          <a:bodyPr>
            <a:normAutofit fontScale="90000"/>
          </a:bodyPr>
          <a:lstStyle/>
          <a:p>
            <a:r>
              <a:rPr lang="en-US">
                <a:solidFill>
                  <a:schemeClr val="bg1"/>
                </a:solidFill>
                <a:latin typeface="+mn-lt"/>
              </a:rPr>
              <a:t>Your input on how we should use the 1% parent involvement funds</a:t>
            </a:r>
          </a:p>
        </p:txBody>
      </p:sp>
      <p:pic>
        <p:nvPicPr>
          <p:cNvPr id="4" name="Content Placeholder 3"/>
          <p:cNvPicPr>
            <a:picLocks noGrp="1" noChangeAspect="1"/>
          </p:cNvPicPr>
          <p:nvPr>
            <p:ph idx="1"/>
          </p:nvPr>
        </p:nvPicPr>
        <p:blipFill>
          <a:blip r:embed="rId2">
            <a:duotone>
              <a:prstClr val="black"/>
              <a:srgbClr val="D9C3A5">
                <a:tint val="50000"/>
                <a:satMod val="180000"/>
              </a:srgbClr>
            </a:duotone>
          </a:blip>
          <a:stretch>
            <a:fillRect/>
          </a:stretch>
        </p:blipFill>
        <p:spPr>
          <a:xfrm>
            <a:off x="1024128" y="2489162"/>
            <a:ext cx="9902157" cy="3362997"/>
          </a:xfrm>
          <a:prstGeom prst="rect">
            <a:avLst/>
          </a:prstGeom>
        </p:spPr>
      </p:pic>
    </p:spTree>
    <p:extLst>
      <p:ext uri="{BB962C8B-B14F-4D97-AF65-F5344CB8AC3E}">
        <p14:creationId xmlns:p14="http://schemas.microsoft.com/office/powerpoint/2010/main" val="11007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546" y="435569"/>
            <a:ext cx="10396882" cy="1151965"/>
          </a:xfrm>
          <a:solidFill>
            <a:schemeClr val="accent2"/>
          </a:solidFill>
        </p:spPr>
        <p:txBody>
          <a:bodyPr>
            <a:normAutofit/>
          </a:bodyPr>
          <a:lstStyle/>
          <a:p>
            <a:r>
              <a:rPr lang="en-US" b="1">
                <a:solidFill>
                  <a:schemeClr val="bg1"/>
                </a:solidFill>
              </a:rPr>
              <a:t>Title I school-wide plan-what is it?</a:t>
            </a:r>
          </a:p>
        </p:txBody>
      </p:sp>
      <p:sp>
        <p:nvSpPr>
          <p:cNvPr id="3" name="Content Placeholder 2"/>
          <p:cNvSpPr>
            <a:spLocks noGrp="1"/>
          </p:cNvSpPr>
          <p:nvPr>
            <p:ph idx="1"/>
          </p:nvPr>
        </p:nvSpPr>
        <p:spPr>
          <a:xfrm>
            <a:off x="1142546" y="1602746"/>
            <a:ext cx="10394707" cy="3918160"/>
          </a:xfrm>
        </p:spPr>
        <p:txBody>
          <a:bodyPr>
            <a:noAutofit/>
          </a:bodyPr>
          <a:lstStyle/>
          <a:p>
            <a:r>
              <a:rPr lang="en-US" sz="4000" b="1"/>
              <a:t>The Title I SWP describes how the school will achieve the goals it has identified as a result of a comprehensive needs assessment.  This is also created in conjunction with parent input. </a:t>
            </a:r>
          </a:p>
        </p:txBody>
      </p:sp>
    </p:spTree>
    <p:extLst>
      <p:ext uri="{BB962C8B-B14F-4D97-AF65-F5344CB8AC3E}">
        <p14:creationId xmlns:p14="http://schemas.microsoft.com/office/powerpoint/2010/main" val="282646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64" y="284583"/>
            <a:ext cx="10396882" cy="1151965"/>
          </a:xfrm>
          <a:solidFill>
            <a:srgbClr val="002060"/>
          </a:solidFill>
        </p:spPr>
        <p:txBody>
          <a:bodyPr>
            <a:normAutofit fontScale="90000"/>
          </a:bodyPr>
          <a:lstStyle/>
          <a:p>
            <a:r>
              <a:rPr lang="en-US" b="1">
                <a:solidFill>
                  <a:schemeClr val="bg1"/>
                </a:solidFill>
              </a:rPr>
              <a:t>Comprehensive improvement plan (clip)-what is it?</a:t>
            </a:r>
          </a:p>
        </p:txBody>
      </p:sp>
      <p:sp>
        <p:nvSpPr>
          <p:cNvPr id="3" name="Content Placeholder 2"/>
          <p:cNvSpPr>
            <a:spLocks noGrp="1"/>
          </p:cNvSpPr>
          <p:nvPr>
            <p:ph idx="1"/>
          </p:nvPr>
        </p:nvSpPr>
        <p:spPr>
          <a:xfrm>
            <a:off x="667139" y="1802139"/>
            <a:ext cx="10394707" cy="4477891"/>
          </a:xfrm>
        </p:spPr>
        <p:txBody>
          <a:bodyPr>
            <a:noAutofit/>
          </a:bodyPr>
          <a:lstStyle/>
          <a:p>
            <a:r>
              <a:rPr lang="en-US" sz="4400" b="1"/>
              <a:t>The CLIP is a document developed by the schools and district and then approved by the Georgia Department of Education. It serves as a blueprint for guiding the school’s continuous improvement and progress towards identified school and district achievement objectives and targets.</a:t>
            </a:r>
          </a:p>
        </p:txBody>
      </p:sp>
    </p:spTree>
    <p:extLst>
      <p:ext uri="{BB962C8B-B14F-4D97-AF65-F5344CB8AC3E}">
        <p14:creationId xmlns:p14="http://schemas.microsoft.com/office/powerpoint/2010/main" val="1367707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9404931"/>
              </p:ext>
            </p:extLst>
          </p:nvPr>
        </p:nvGraphicFramePr>
        <p:xfrm>
          <a:off x="2093119" y="594232"/>
          <a:ext cx="6629400" cy="1117600"/>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3621563302"/>
                    </a:ext>
                  </a:extLst>
                </a:gridCol>
              </a:tblGrid>
              <a:tr h="330200">
                <a:tc>
                  <a:txBody>
                    <a:bodyPr/>
                    <a:lstStyle/>
                    <a:p>
                      <a:pPr marL="0" marR="0" algn="ctr">
                        <a:lnSpc>
                          <a:spcPct val="107000"/>
                        </a:lnSpc>
                        <a:spcBef>
                          <a:spcPts val="0"/>
                        </a:spcBef>
                        <a:spcAft>
                          <a:spcPts val="0"/>
                        </a:spcAft>
                      </a:pPr>
                      <a:r>
                        <a:rPr lang="en-US" sz="2000">
                          <a:effectLst/>
                        </a:rPr>
                        <a:t>2.1 Coherent Instructional System</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82034926"/>
                  </a:ext>
                </a:extLst>
              </a:tr>
              <a:tr h="787400">
                <a:tc>
                  <a:txBody>
                    <a:bodyPr/>
                    <a:lstStyle/>
                    <a:p>
                      <a:pPr marL="0" marR="0">
                        <a:lnSpc>
                          <a:spcPct val="107000"/>
                        </a:lnSpc>
                        <a:spcBef>
                          <a:spcPts val="0"/>
                        </a:spcBef>
                        <a:spcAft>
                          <a:spcPts val="0"/>
                        </a:spcAft>
                      </a:pPr>
                      <a:r>
                        <a:rPr lang="en-US" sz="1400">
                          <a:effectLst/>
                        </a:rPr>
                        <a:t>How do you feel about the quality of instruction and support provided to students in NCSS?  What are the strengths and opportunities for growth with our instructional practices? </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5165464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64566064"/>
              </p:ext>
            </p:extLst>
          </p:nvPr>
        </p:nvGraphicFramePr>
        <p:xfrm>
          <a:off x="2093119" y="1659509"/>
          <a:ext cx="6629400" cy="1079119"/>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3653141372"/>
                    </a:ext>
                  </a:extLst>
                </a:gridCol>
              </a:tblGrid>
              <a:tr h="215900">
                <a:tc>
                  <a:txBody>
                    <a:bodyPr/>
                    <a:lstStyle/>
                    <a:p>
                      <a:pPr marL="0" marR="0" algn="ctr">
                        <a:lnSpc>
                          <a:spcPct val="107000"/>
                        </a:lnSpc>
                        <a:spcBef>
                          <a:spcPts val="0"/>
                        </a:spcBef>
                        <a:spcAft>
                          <a:spcPts val="0"/>
                        </a:spcAft>
                      </a:pPr>
                      <a:r>
                        <a:rPr lang="en-US" sz="2000">
                          <a:effectLst/>
                        </a:rPr>
                        <a:t>2.2 Effective Leadership</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097809648"/>
                  </a:ext>
                </a:extLst>
              </a:tr>
              <a:tr h="38100">
                <a:tc>
                  <a:txBody>
                    <a:bodyPr/>
                    <a:lstStyle/>
                    <a:p>
                      <a:pPr marL="0" marR="0">
                        <a:lnSpc>
                          <a:spcPct val="107000"/>
                        </a:lnSpc>
                        <a:spcBef>
                          <a:spcPts val="0"/>
                        </a:spcBef>
                        <a:spcAft>
                          <a:spcPts val="0"/>
                        </a:spcAft>
                      </a:pPr>
                      <a:r>
                        <a:rPr lang="en-US" sz="1400">
                          <a:effectLst/>
                        </a:rPr>
                        <a:t>What are the strengths and opportunities for growth in the leadership you have seen in your schools?</a:t>
                      </a:r>
                      <a:endParaRPr lang="en-US" sz="1100">
                        <a:effectLst/>
                      </a:endParaRPr>
                    </a:p>
                    <a:p>
                      <a:pPr marL="0" marR="0">
                        <a:lnSpc>
                          <a:spcPct val="107000"/>
                        </a:lnSpc>
                        <a:spcBef>
                          <a:spcPts val="0"/>
                        </a:spcBef>
                        <a:spcAft>
                          <a:spcPts val="0"/>
                        </a:spcAft>
                      </a:pPr>
                      <a:r>
                        <a:rPr lang="en-US" sz="2000">
                          <a:effectLst/>
                        </a:rPr>
                        <a:t> </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73628874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12896440"/>
              </p:ext>
            </p:extLst>
          </p:nvPr>
        </p:nvGraphicFramePr>
        <p:xfrm>
          <a:off x="2093119" y="2697606"/>
          <a:ext cx="6629400" cy="1414526"/>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1058281600"/>
                    </a:ext>
                  </a:extLst>
                </a:gridCol>
              </a:tblGrid>
              <a:tr h="330200">
                <a:tc>
                  <a:txBody>
                    <a:bodyPr/>
                    <a:lstStyle/>
                    <a:p>
                      <a:pPr marL="0" marR="0" algn="ctr">
                        <a:lnSpc>
                          <a:spcPct val="107000"/>
                        </a:lnSpc>
                        <a:spcBef>
                          <a:spcPts val="0"/>
                        </a:spcBef>
                        <a:spcAft>
                          <a:spcPts val="0"/>
                        </a:spcAft>
                      </a:pPr>
                      <a:r>
                        <a:rPr lang="en-US" sz="2000">
                          <a:effectLst/>
                        </a:rPr>
                        <a:t>2.3 Professional Capacity</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95988060"/>
                  </a:ext>
                </a:extLst>
              </a:tr>
              <a:tr h="787400">
                <a:tc>
                  <a:txBody>
                    <a:bodyPr/>
                    <a:lstStyle/>
                    <a:p>
                      <a:pPr marL="0" marR="0">
                        <a:lnSpc>
                          <a:spcPct val="107000"/>
                        </a:lnSpc>
                        <a:spcBef>
                          <a:spcPts val="0"/>
                        </a:spcBef>
                        <a:spcAft>
                          <a:spcPts val="0"/>
                        </a:spcAft>
                      </a:pPr>
                      <a:r>
                        <a:rPr lang="en-US" sz="1400">
                          <a:effectLst/>
                        </a:rPr>
                        <a:t>What should the district do to attract new educators (NCSS students) to the teaching profession?  What type of support should the district provide to existing classroom teachers to enhance teaching methods, provide engaging lessons, and encourage student centered learning?</a:t>
                      </a:r>
                      <a:endParaRPr lang="en-US" sz="1100">
                        <a:effectLst/>
                      </a:endParaRPr>
                    </a:p>
                    <a:p>
                      <a:pPr marL="0" marR="0">
                        <a:lnSpc>
                          <a:spcPct val="107000"/>
                        </a:lnSpc>
                        <a:spcBef>
                          <a:spcPts val="0"/>
                        </a:spcBef>
                        <a:spcAft>
                          <a:spcPts val="0"/>
                        </a:spcAft>
                      </a:pPr>
                      <a:r>
                        <a:rPr lang="en-US" sz="1100">
                          <a:effectLst/>
                        </a:rPr>
                        <a:t> </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1919812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4094681"/>
              </p:ext>
            </p:extLst>
          </p:nvPr>
        </p:nvGraphicFramePr>
        <p:xfrm>
          <a:off x="2093119" y="4016057"/>
          <a:ext cx="6629400" cy="985774"/>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3950892500"/>
                    </a:ext>
                  </a:extLst>
                </a:gridCol>
              </a:tblGrid>
              <a:tr h="215900">
                <a:tc>
                  <a:txBody>
                    <a:bodyPr/>
                    <a:lstStyle/>
                    <a:p>
                      <a:pPr marL="0" marR="0" algn="ctr">
                        <a:lnSpc>
                          <a:spcPct val="107000"/>
                        </a:lnSpc>
                        <a:spcBef>
                          <a:spcPts val="0"/>
                        </a:spcBef>
                        <a:spcAft>
                          <a:spcPts val="0"/>
                        </a:spcAft>
                      </a:pPr>
                      <a:r>
                        <a:rPr lang="en-US" sz="2000">
                          <a:effectLst/>
                        </a:rPr>
                        <a:t>2.4 Family and Community Engagement </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356694105"/>
                  </a:ext>
                </a:extLst>
              </a:tr>
              <a:tr h="38100">
                <a:tc>
                  <a:txBody>
                    <a:bodyPr/>
                    <a:lstStyle/>
                    <a:p>
                      <a:pPr marL="0" marR="0">
                        <a:lnSpc>
                          <a:spcPct val="107000"/>
                        </a:lnSpc>
                        <a:spcBef>
                          <a:spcPts val="0"/>
                        </a:spcBef>
                        <a:spcAft>
                          <a:spcPts val="0"/>
                        </a:spcAft>
                      </a:pPr>
                      <a:r>
                        <a:rPr lang="en-US" sz="1400">
                          <a:effectLst/>
                        </a:rPr>
                        <a:t>Do you feel the district creates a welcoming school environment and communicates effectively with parents/guardians?  What are the strengths and opportunities for growth with parent and community engagement? </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924494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67661523"/>
              </p:ext>
            </p:extLst>
          </p:nvPr>
        </p:nvGraphicFramePr>
        <p:xfrm>
          <a:off x="2093119" y="5001831"/>
          <a:ext cx="6629400" cy="1232980"/>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2960923157"/>
                    </a:ext>
                  </a:extLst>
                </a:gridCol>
              </a:tblGrid>
              <a:tr h="330200">
                <a:tc>
                  <a:txBody>
                    <a:bodyPr/>
                    <a:lstStyle/>
                    <a:p>
                      <a:pPr marL="0" marR="0" algn="ctr">
                        <a:lnSpc>
                          <a:spcPct val="107000"/>
                        </a:lnSpc>
                        <a:spcBef>
                          <a:spcPts val="0"/>
                        </a:spcBef>
                        <a:spcAft>
                          <a:spcPts val="0"/>
                        </a:spcAft>
                      </a:pPr>
                      <a:r>
                        <a:rPr lang="en-US" sz="2000">
                          <a:effectLst/>
                        </a:rPr>
                        <a:t>2.5 Supportive Learning Environment </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616343611"/>
                  </a:ext>
                </a:extLst>
              </a:tr>
              <a:tr h="787400">
                <a:tc>
                  <a:txBody>
                    <a:bodyPr/>
                    <a:lstStyle/>
                    <a:p>
                      <a:pPr marL="0" marR="0">
                        <a:lnSpc>
                          <a:spcPct val="107000"/>
                        </a:lnSpc>
                        <a:spcBef>
                          <a:spcPts val="0"/>
                        </a:spcBef>
                        <a:spcAft>
                          <a:spcPts val="0"/>
                        </a:spcAft>
                      </a:pPr>
                      <a:r>
                        <a:rPr lang="en-US" sz="1400">
                          <a:effectLst/>
                        </a:rPr>
                        <a:t>In what ways do the school and district leaders work to provide safe and supportive learning environments through building maintenance, student emotional and behavioral support services, safety planning and extending learning opportunities? How could we improve?</a:t>
                      </a:r>
                      <a:endParaRPr lang="en-US" sz="110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281897695"/>
                  </a:ext>
                </a:extLst>
              </a:tr>
            </a:tbl>
          </a:graphicData>
        </a:graphic>
      </p:graphicFrame>
    </p:spTree>
    <p:extLst>
      <p:ext uri="{BB962C8B-B14F-4D97-AF65-F5344CB8AC3E}">
        <p14:creationId xmlns:p14="http://schemas.microsoft.com/office/powerpoint/2010/main" val="3701084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7581990" cy="1340403"/>
          </a:xfrm>
          <a:solidFill>
            <a:srgbClr val="002060"/>
          </a:solidFill>
          <a:ln>
            <a:solidFill>
              <a:srgbClr val="002060"/>
            </a:solidFill>
          </a:ln>
        </p:spPr>
        <p:txBody>
          <a:bodyPr/>
          <a:lstStyle/>
          <a:p>
            <a:r>
              <a:rPr lang="en-US" b="1">
                <a:solidFill>
                  <a:schemeClr val="bg1"/>
                </a:solidFill>
                <a:latin typeface="+mn-lt"/>
              </a:rPr>
              <a:t>Your input on the clip</a:t>
            </a:r>
          </a:p>
        </p:txBody>
      </p:sp>
      <p:pic>
        <p:nvPicPr>
          <p:cNvPr id="4" name="Content Placeholder 3"/>
          <p:cNvPicPr>
            <a:picLocks noGrp="1" noChangeAspect="1"/>
          </p:cNvPicPr>
          <p:nvPr>
            <p:ph idx="1"/>
          </p:nvPr>
        </p:nvPicPr>
        <p:blipFill>
          <a:blip r:embed="rId2">
            <a:duotone>
              <a:prstClr val="black"/>
              <a:schemeClr val="accent1">
                <a:tint val="45000"/>
                <a:satMod val="400000"/>
              </a:schemeClr>
            </a:duotone>
          </a:blip>
          <a:stretch>
            <a:fillRect/>
          </a:stretch>
        </p:blipFill>
        <p:spPr>
          <a:xfrm>
            <a:off x="1620113" y="2649019"/>
            <a:ext cx="8982873" cy="2987987"/>
          </a:xfrm>
          <a:prstGeom prst="rect">
            <a:avLst/>
          </a:prstGeom>
        </p:spPr>
      </p:pic>
    </p:spTree>
    <p:extLst>
      <p:ext uri="{BB962C8B-B14F-4D97-AF65-F5344CB8AC3E}">
        <p14:creationId xmlns:p14="http://schemas.microsoft.com/office/powerpoint/2010/main" val="2400654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2060"/>
                </a:solidFill>
                <a:latin typeface="+mn-lt"/>
              </a:rPr>
              <a:t>2023-2024 Parent survey</a:t>
            </a:r>
          </a:p>
        </p:txBody>
      </p:sp>
      <p:sp>
        <p:nvSpPr>
          <p:cNvPr id="3" name="Content Placeholder 2"/>
          <p:cNvSpPr>
            <a:spLocks noGrp="1"/>
          </p:cNvSpPr>
          <p:nvPr>
            <p:ph idx="1"/>
          </p:nvPr>
        </p:nvSpPr>
        <p:spPr>
          <a:xfrm>
            <a:off x="686810" y="2084832"/>
            <a:ext cx="10394707" cy="3311189"/>
          </a:xfrm>
        </p:spPr>
        <p:txBody>
          <a:bodyPr>
            <a:noAutofit/>
          </a:bodyPr>
          <a:lstStyle/>
          <a:p>
            <a:r>
              <a:rPr lang="en-US" sz="4000" b="1">
                <a:solidFill>
                  <a:srgbClr val="002060"/>
                </a:solidFill>
              </a:rPr>
              <a:t>Your input is invaluable!  Please complete the parent survey by using a link placed on our website (coming soon). </a:t>
            </a:r>
          </a:p>
          <a:p>
            <a:endParaRPr lang="en-US" sz="4000" b="1">
              <a:solidFill>
                <a:srgbClr val="002060"/>
              </a:solidFill>
            </a:endParaRPr>
          </a:p>
          <a:p>
            <a:r>
              <a:rPr lang="en-US" sz="4000" b="1">
                <a:solidFill>
                  <a:srgbClr val="002060"/>
                </a:solidFill>
              </a:rPr>
              <a:t>Paper copies of this survey will also be available in the front office during the weeks of </a:t>
            </a:r>
            <a:r>
              <a:rPr lang="en-US" sz="4000" b="1">
                <a:solidFill>
                  <a:srgbClr val="002060"/>
                </a:solidFill>
                <a:highlight>
                  <a:srgbClr val="FFFF00"/>
                </a:highlight>
              </a:rPr>
              <a:t>April 15-26 </a:t>
            </a:r>
            <a:r>
              <a:rPr lang="en-US" sz="4000" b="1">
                <a:solidFill>
                  <a:srgbClr val="002060"/>
                </a:solidFill>
              </a:rPr>
              <a:t>if needed.</a:t>
            </a:r>
          </a:p>
        </p:txBody>
      </p:sp>
    </p:spTree>
    <p:extLst>
      <p:ext uri="{BB962C8B-B14F-4D97-AF65-F5344CB8AC3E}">
        <p14:creationId xmlns:p14="http://schemas.microsoft.com/office/powerpoint/2010/main" val="3030091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Thank you!</a:t>
            </a:r>
          </a:p>
        </p:txBody>
      </p:sp>
      <p:sp>
        <p:nvSpPr>
          <p:cNvPr id="3" name="Content Placeholder 2"/>
          <p:cNvSpPr>
            <a:spLocks noGrp="1"/>
          </p:cNvSpPr>
          <p:nvPr>
            <p:ph idx="1"/>
          </p:nvPr>
        </p:nvSpPr>
        <p:spPr>
          <a:xfrm>
            <a:off x="686810" y="2244090"/>
            <a:ext cx="10394707" cy="3311189"/>
          </a:xfrm>
        </p:spPr>
        <p:txBody>
          <a:bodyPr>
            <a:normAutofit/>
          </a:bodyPr>
          <a:lstStyle/>
          <a:p>
            <a:r>
              <a:rPr lang="en-US" sz="4000" b="1"/>
              <a:t>Questions? </a:t>
            </a:r>
          </a:p>
          <a:p>
            <a:r>
              <a:rPr lang="en-US" sz="4000" b="1"/>
              <a:t>Comments?</a:t>
            </a:r>
          </a:p>
          <a:p>
            <a:r>
              <a:rPr lang="en-US" sz="4000" b="1"/>
              <a:t>Concerns?</a:t>
            </a:r>
          </a:p>
        </p:txBody>
      </p:sp>
      <p:pic>
        <p:nvPicPr>
          <p:cNvPr id="4" name="Picture 3"/>
          <p:cNvPicPr>
            <a:picLocks noChangeAspect="1"/>
          </p:cNvPicPr>
          <p:nvPr/>
        </p:nvPicPr>
        <p:blipFill>
          <a:blip r:embed="rId2"/>
          <a:stretch>
            <a:fillRect/>
          </a:stretch>
        </p:blipFill>
        <p:spPr>
          <a:xfrm>
            <a:off x="6547162" y="4389120"/>
            <a:ext cx="5059242" cy="2162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2163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3" y="2286000"/>
            <a:ext cx="11564471" cy="4023360"/>
          </a:xfrm>
        </p:spPr>
        <p:txBody>
          <a:bodyPr>
            <a:normAutofit/>
          </a:bodyPr>
          <a:lstStyle/>
          <a:p>
            <a:r>
              <a:rPr lang="en-US" sz="4400" b="1"/>
              <a:t>Principal: </a:t>
            </a:r>
            <a:r>
              <a:rPr lang="en-US" sz="4400" b="1">
                <a:solidFill>
                  <a:srgbClr val="002060"/>
                </a:solidFill>
              </a:rPr>
              <a:t>Dr. </a:t>
            </a:r>
            <a:r>
              <a:rPr lang="en-US" sz="4400" b="1" err="1">
                <a:solidFill>
                  <a:srgbClr val="002060"/>
                </a:solidFill>
              </a:rPr>
              <a:t>Vanshelle</a:t>
            </a:r>
            <a:r>
              <a:rPr lang="en-US" sz="4400" b="1">
                <a:solidFill>
                  <a:srgbClr val="002060"/>
                </a:solidFill>
              </a:rPr>
              <a:t> Turner</a:t>
            </a:r>
          </a:p>
          <a:p>
            <a:r>
              <a:rPr lang="en-US" sz="4400" b="1"/>
              <a:t> </a:t>
            </a:r>
            <a:r>
              <a:rPr lang="en-US" sz="4400" b="1">
                <a:solidFill>
                  <a:srgbClr val="002060"/>
                </a:solidFill>
              </a:rPr>
              <a:t>turner.vanshelle@newton.k12.ga.us</a:t>
            </a:r>
          </a:p>
          <a:p>
            <a:r>
              <a:rPr lang="en-US" sz="4400" b="1"/>
              <a:t>Title I Parent Contact: </a:t>
            </a:r>
            <a:r>
              <a:rPr lang="en-US" sz="4400" b="1">
                <a:solidFill>
                  <a:srgbClr val="002060"/>
                </a:solidFill>
              </a:rPr>
              <a:t>Mary Catherine Whisnant</a:t>
            </a:r>
          </a:p>
          <a:p>
            <a:r>
              <a:rPr lang="en-US" sz="4400" b="1">
                <a:solidFill>
                  <a:srgbClr val="002060"/>
                </a:solidFill>
              </a:rPr>
              <a:t>whisnant.mary@newton.k12.ga.us</a:t>
            </a:r>
          </a:p>
        </p:txBody>
      </p:sp>
      <p:sp>
        <p:nvSpPr>
          <p:cNvPr id="4" name="Title 1"/>
          <p:cNvSpPr txBox="1">
            <a:spLocks/>
          </p:cNvSpPr>
          <p:nvPr/>
        </p:nvSpPr>
        <p:spPr>
          <a:xfrm>
            <a:off x="1374020" y="380820"/>
            <a:ext cx="7296644" cy="1340403"/>
          </a:xfrm>
          <a:prstGeom prst="rect">
            <a:avLst/>
          </a:prstGeom>
          <a:solidFill>
            <a:srgbClr val="002060"/>
          </a:solidFill>
          <a:ln>
            <a:solidFill>
              <a:srgbClr val="002060"/>
            </a:solidFill>
          </a:ln>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b="1">
                <a:solidFill>
                  <a:schemeClr val="bg1"/>
                </a:solidFill>
                <a:latin typeface="+mn-lt"/>
              </a:rPr>
              <a:t>Contact information</a:t>
            </a:r>
          </a:p>
        </p:txBody>
      </p:sp>
    </p:spTree>
    <p:extLst>
      <p:ext uri="{BB962C8B-B14F-4D97-AF65-F5344CB8AC3E}">
        <p14:creationId xmlns:p14="http://schemas.microsoft.com/office/powerpoint/2010/main" val="346101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a:solidFill>
                  <a:schemeClr val="bg1"/>
                </a:solidFill>
              </a:rPr>
              <a:t>2023-2024 Title I  Schoolwide Plan </a:t>
            </a:r>
            <a:r>
              <a:rPr lang="en-US" sz="8000">
                <a:solidFill>
                  <a:schemeClr val="bg1"/>
                </a:solidFill>
                <a:sym typeface="Wingdings" panose="05000000000000000000" pitchFamily="2" charset="2"/>
              </a:rPr>
              <a:t></a:t>
            </a:r>
            <a:endParaRPr lang="en-US" sz="8000">
              <a:solidFill>
                <a:schemeClr val="bg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b="1"/>
              <a:t>2023-2024 School Goals: </a:t>
            </a:r>
            <a:endParaRPr lang="en-US" sz="3200" b="1">
              <a:solidFill>
                <a:srgbClr val="FF0000"/>
              </a:solidFill>
            </a:endParaRPr>
          </a:p>
          <a:p>
            <a:pPr lvl="2">
              <a:buFont typeface="Wingdings" panose="05000000000000000000" pitchFamily="2" charset="2"/>
              <a:buChar char="§"/>
            </a:pPr>
            <a:r>
              <a:rPr lang="en-US" sz="3200" b="1">
                <a:solidFill>
                  <a:srgbClr val="FF0000"/>
                </a:solidFill>
              </a:rPr>
              <a:t>Reading Goal: During the 2023-2024 school year, there will be at least 3% growth on the post-test assessment (</a:t>
            </a:r>
            <a:r>
              <a:rPr lang="en-US" sz="3200" b="1" err="1">
                <a:solidFill>
                  <a:srgbClr val="FF0000"/>
                </a:solidFill>
              </a:rPr>
              <a:t>Fastbridge</a:t>
            </a:r>
            <a:r>
              <a:rPr lang="en-US" sz="3200" b="1">
                <a:solidFill>
                  <a:srgbClr val="FF0000"/>
                </a:solidFill>
              </a:rPr>
              <a:t> and GMAS) in reading.</a:t>
            </a:r>
          </a:p>
          <a:p>
            <a:pPr lvl="2">
              <a:buFont typeface="Wingdings" panose="05000000000000000000" pitchFamily="2" charset="2"/>
              <a:buChar char="§"/>
            </a:pPr>
            <a:r>
              <a:rPr lang="en-US" sz="3200" b="1">
                <a:solidFill>
                  <a:srgbClr val="FF0000"/>
                </a:solidFill>
              </a:rPr>
              <a:t>Math Goal: During the 2023-2024 school year, there will be at least 3% growth on the post-test assessment (</a:t>
            </a:r>
            <a:r>
              <a:rPr lang="en-US" sz="3200" b="1" err="1">
                <a:solidFill>
                  <a:srgbClr val="FF0000"/>
                </a:solidFill>
              </a:rPr>
              <a:t>Fastbridge</a:t>
            </a:r>
            <a:r>
              <a:rPr lang="en-US" sz="3200" b="1">
                <a:solidFill>
                  <a:srgbClr val="FF0000"/>
                </a:solidFill>
              </a:rPr>
              <a:t> and GMAS) in math.</a:t>
            </a:r>
          </a:p>
          <a:p>
            <a:pPr lvl="2">
              <a:buFont typeface="Wingdings" panose="05000000000000000000" pitchFamily="2" charset="2"/>
              <a:buChar char="§"/>
            </a:pPr>
            <a:endParaRPr lang="en-US" sz="3200" b="1">
              <a:solidFill>
                <a:srgbClr val="FF0000"/>
              </a:solidFill>
            </a:endParaRPr>
          </a:p>
          <a:p>
            <a:pPr>
              <a:buFont typeface="Wingdings" panose="05000000000000000000" pitchFamily="2" charset="2"/>
              <a:buChar char="§"/>
            </a:pPr>
            <a:endParaRPr lang="en-US"/>
          </a:p>
        </p:txBody>
      </p:sp>
    </p:spTree>
    <p:extLst>
      <p:ext uri="{BB962C8B-B14F-4D97-AF65-F5344CB8AC3E}">
        <p14:creationId xmlns:p14="http://schemas.microsoft.com/office/powerpoint/2010/main" val="332311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17673"/>
          </a:xfrm>
          <a:solidFill>
            <a:schemeClr val="accent2"/>
          </a:solidFill>
        </p:spPr>
        <p:txBody>
          <a:bodyPr>
            <a:normAutofit fontScale="90000"/>
          </a:bodyPr>
          <a:lstStyle/>
          <a:p>
            <a:r>
              <a:rPr lang="en-US">
                <a:solidFill>
                  <a:schemeClr val="bg1"/>
                </a:solidFill>
              </a:rPr>
              <a:t>2023-2024 Title I  Schoolwide Plan </a:t>
            </a:r>
            <a:r>
              <a:rPr lang="en-US" sz="8000">
                <a:solidFill>
                  <a:schemeClr val="bg1"/>
                </a:solidFill>
                <a:sym typeface="Wingdings" panose="05000000000000000000" pitchFamily="2" charset="2"/>
              </a:rPr>
              <a:t></a:t>
            </a:r>
            <a:endParaRPr lang="en-US" sz="800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07255078"/>
              </p:ext>
            </p:extLst>
          </p:nvPr>
        </p:nvGraphicFramePr>
        <p:xfrm>
          <a:off x="484094" y="2286000"/>
          <a:ext cx="11177196" cy="6999642"/>
        </p:xfrm>
        <a:graphic>
          <a:graphicData uri="http://schemas.openxmlformats.org/drawingml/2006/table">
            <a:tbl>
              <a:tblPr firstRow="1" bandRow="1">
                <a:tableStyleId>{5C22544A-7EE6-4342-B048-85BDC9FD1C3A}</a:tableStyleId>
              </a:tblPr>
              <a:tblGrid>
                <a:gridCol w="3725732">
                  <a:extLst>
                    <a:ext uri="{9D8B030D-6E8A-4147-A177-3AD203B41FA5}">
                      <a16:colId xmlns:a16="http://schemas.microsoft.com/office/drawing/2014/main" val="1865515799"/>
                    </a:ext>
                  </a:extLst>
                </a:gridCol>
                <a:gridCol w="3725732">
                  <a:extLst>
                    <a:ext uri="{9D8B030D-6E8A-4147-A177-3AD203B41FA5}">
                      <a16:colId xmlns:a16="http://schemas.microsoft.com/office/drawing/2014/main" val="2211099125"/>
                    </a:ext>
                  </a:extLst>
                </a:gridCol>
                <a:gridCol w="3725732">
                  <a:extLst>
                    <a:ext uri="{9D8B030D-6E8A-4147-A177-3AD203B41FA5}">
                      <a16:colId xmlns:a16="http://schemas.microsoft.com/office/drawing/2014/main" val="3467506573"/>
                    </a:ext>
                  </a:extLst>
                </a:gridCol>
              </a:tblGrid>
              <a:tr h="3372522">
                <a:tc>
                  <a:txBody>
                    <a:bodyPr/>
                    <a:lstStyle/>
                    <a:p>
                      <a:pPr marL="0" marR="0" lvl="0" indent="0" algn="l"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r>
                        <a:rPr lang="en-US" sz="2600" b="1" kern="1200">
                          <a:solidFill>
                            <a:schemeClr val="bg1"/>
                          </a:solidFill>
                          <a:latin typeface="+mn-lt"/>
                          <a:ea typeface="+mn-ea"/>
                          <a:cs typeface="+mn-cs"/>
                        </a:rPr>
                        <a:t>Math Strategies</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Implementation of software programs designed to support reading instruction such as BrainPOP and Nearpod</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Small/Flexible instructional support</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Integrate the use of math manipulatives into learning activities</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Spartan Academy Tutoring Program</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Early Intervention Program</a:t>
                      </a:r>
                    </a:p>
                  </a:txBody>
                  <a:tcPr marL="114300" marR="114300" marT="0" marB="0">
                    <a:solidFill>
                      <a:schemeClr val="accent2"/>
                    </a:solidFill>
                  </a:tcPr>
                </a:tc>
                <a:tc>
                  <a:txBody>
                    <a:bodyPr/>
                    <a:lstStyle/>
                    <a:p>
                      <a:r>
                        <a:rPr lang="en-US" sz="2600">
                          <a:solidFill>
                            <a:schemeClr val="bg1"/>
                          </a:solidFill>
                        </a:rPr>
                        <a:t>Reading/ELA</a:t>
                      </a:r>
                      <a:r>
                        <a:rPr lang="en-US" sz="2600" baseline="0">
                          <a:solidFill>
                            <a:schemeClr val="bg1"/>
                          </a:solidFill>
                        </a:rPr>
                        <a:t> Strategies</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Implementation of software programs designed to support reading instruction such as BrainPOP,</a:t>
                      </a:r>
                      <a:r>
                        <a:rPr lang="en-US" sz="1600" b="1" kern="1200" baseline="0">
                          <a:solidFill>
                            <a:schemeClr val="bg1"/>
                          </a:solidFill>
                          <a:latin typeface="+mn-lt"/>
                          <a:ea typeface="+mn-ea"/>
                          <a:cs typeface="+mn-cs"/>
                        </a:rPr>
                        <a:t> Zearn, I-Ready and Nearpod</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Small/Flexible instructional support</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Integrate the use of reading manipulatives into learning activities</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Spartan Academy Tutoring Program</a:t>
                      </a:r>
                    </a:p>
                    <a:p>
                      <a:pPr marL="0" marR="0" lvl="0" indent="-342900" algn="l">
                        <a:lnSpc>
                          <a:spcPct val="100000"/>
                        </a:lnSpc>
                        <a:spcBef>
                          <a:spcPts val="0"/>
                        </a:spcBef>
                        <a:spcAft>
                          <a:spcPts val="800"/>
                        </a:spcAft>
                        <a:buFont typeface="Wingdings" panose="05000000000000000000" pitchFamily="2" charset="2"/>
                        <a:buChar char=""/>
                      </a:pPr>
                      <a:r>
                        <a:rPr lang="en-US" sz="1600" b="1" kern="1200">
                          <a:solidFill>
                            <a:schemeClr val="bg1"/>
                          </a:solidFill>
                          <a:latin typeface="+mn-lt"/>
                          <a:ea typeface="+mn-ea"/>
                          <a:cs typeface="+mn-cs"/>
                        </a:rPr>
                        <a:t>Early Intervention Program</a:t>
                      </a:r>
                    </a:p>
                  </a:txBody>
                  <a:tcPr>
                    <a:solidFill>
                      <a:schemeClr val="accent2"/>
                    </a:solidFill>
                  </a:tcPr>
                </a:tc>
                <a:tc>
                  <a:txBody>
                    <a:bodyPr/>
                    <a:lstStyle/>
                    <a:p>
                      <a:r>
                        <a:rPr lang="en-US" sz="2600">
                          <a:solidFill>
                            <a:schemeClr val="bg1"/>
                          </a:solidFill>
                        </a:rPr>
                        <a:t>Social Studies Strategies</a:t>
                      </a:r>
                    </a:p>
                    <a:p>
                      <a:endParaRPr lang="en-US" sz="1800" b="0" i="0" u="none" strike="noStrike" kern="1200" baseline="0">
                        <a:solidFill>
                          <a:schemeClr val="lt1"/>
                        </a:solidFill>
                        <a:latin typeface="+mn-lt"/>
                        <a:ea typeface="+mn-ea"/>
                        <a:cs typeface="+mn-cs"/>
                      </a:endParaRPr>
                    </a:p>
                    <a:p>
                      <a:pPr marL="285750" indent="-285750">
                        <a:spcAft>
                          <a:spcPts val="600"/>
                        </a:spcAft>
                        <a:buFont typeface="Wingdings" panose="05000000000000000000" pitchFamily="2" charset="2"/>
                        <a:buChar char="§"/>
                      </a:pPr>
                      <a:r>
                        <a:rPr lang="en-US" sz="1400" b="1" kern="1200" baseline="0">
                          <a:solidFill>
                            <a:schemeClr val="bg1"/>
                          </a:solidFill>
                          <a:latin typeface="+mn-lt"/>
                          <a:ea typeface="+mn-ea"/>
                          <a:cs typeface="+mn-cs"/>
                        </a:rPr>
                        <a:t>Mandated professional learning with district personnel regarding science standards. </a:t>
                      </a:r>
                    </a:p>
                    <a:p>
                      <a:pPr marL="285750" indent="-285750">
                        <a:spcAft>
                          <a:spcPts val="600"/>
                        </a:spcAft>
                        <a:buFont typeface="Wingdings" panose="05000000000000000000" pitchFamily="2" charset="2"/>
                        <a:buChar char="§"/>
                      </a:pPr>
                      <a:r>
                        <a:rPr lang="en-US" sz="1400" b="1" kern="1200" baseline="0">
                          <a:solidFill>
                            <a:schemeClr val="bg1"/>
                          </a:solidFill>
                          <a:latin typeface="+mn-lt"/>
                          <a:ea typeface="+mn-ea"/>
                          <a:cs typeface="+mn-cs"/>
                        </a:rPr>
                        <a:t>Project-based learning opportunities </a:t>
                      </a:r>
                    </a:p>
                    <a:p>
                      <a:pPr marL="285750" indent="-285750">
                        <a:spcAft>
                          <a:spcPts val="600"/>
                        </a:spcAft>
                        <a:buFont typeface="Wingdings" panose="05000000000000000000" pitchFamily="2" charset="2"/>
                        <a:buChar char="§"/>
                      </a:pPr>
                      <a:r>
                        <a:rPr lang="en-US" sz="1400" b="1" kern="1200" baseline="0">
                          <a:solidFill>
                            <a:schemeClr val="bg1"/>
                          </a:solidFill>
                          <a:latin typeface="+mn-lt"/>
                          <a:ea typeface="+mn-ea"/>
                          <a:cs typeface="+mn-cs"/>
                        </a:rPr>
                        <a:t>Direct vocabulary instruction using curriculum map critical vocabulary. </a:t>
                      </a:r>
                    </a:p>
                    <a:p>
                      <a:pPr marL="285750" indent="-285750">
                        <a:spcAft>
                          <a:spcPts val="600"/>
                        </a:spcAft>
                        <a:buFont typeface="Wingdings" panose="05000000000000000000" pitchFamily="2" charset="2"/>
                        <a:buChar char="§"/>
                      </a:pPr>
                      <a:r>
                        <a:rPr lang="en-US" sz="1400" b="1" kern="1200" baseline="0">
                          <a:solidFill>
                            <a:schemeClr val="bg1"/>
                          </a:solidFill>
                          <a:latin typeface="+mn-lt"/>
                          <a:ea typeface="+mn-ea"/>
                          <a:cs typeface="+mn-cs"/>
                        </a:rPr>
                        <a:t>Implementation of software programs designed to support Science instruction (BrainPOP, Nearpod and Flocabulary) </a:t>
                      </a:r>
                    </a:p>
                    <a:p>
                      <a:endParaRPr lang="en-US" sz="1800" b="0" i="0" u="none" strike="noStrike" kern="1200" baseline="0">
                        <a:solidFill>
                          <a:schemeClr val="lt1"/>
                        </a:solidFill>
                        <a:latin typeface="+mn-lt"/>
                        <a:ea typeface="+mn-ea"/>
                        <a:cs typeface="+mn-cs"/>
                      </a:endParaRPr>
                    </a:p>
                  </a:txBody>
                  <a:tcPr>
                    <a:solidFill>
                      <a:schemeClr val="accent2"/>
                    </a:solidFill>
                  </a:tcPr>
                </a:tc>
                <a:extLst>
                  <a:ext uri="{0D108BD9-81ED-4DB2-BD59-A6C34878D82A}">
                    <a16:rowId xmlns:a16="http://schemas.microsoft.com/office/drawing/2014/main" val="2339920843"/>
                  </a:ext>
                </a:extLst>
              </a:tr>
              <a:tr h="370840">
                <a:tc>
                  <a:txBody>
                    <a:bodyPr/>
                    <a:lstStyle/>
                    <a:p>
                      <a:r>
                        <a:rPr lang="en-US" sz="2600" b="1">
                          <a:solidFill>
                            <a:schemeClr val="bg1"/>
                          </a:solidFill>
                        </a:rPr>
                        <a:t>Science Strategies</a:t>
                      </a:r>
                    </a:p>
                    <a:p>
                      <a:pPr marL="285750" indent="-285750">
                        <a:spcAft>
                          <a:spcPts val="600"/>
                        </a:spcAft>
                        <a:buFont typeface="Wingdings" panose="05000000000000000000" pitchFamily="2" charset="2"/>
                        <a:buChar char="§"/>
                      </a:pPr>
                      <a:r>
                        <a:rPr lang="en-US" sz="1600" b="1" kern="1200" baseline="0">
                          <a:solidFill>
                            <a:schemeClr val="bg1"/>
                          </a:solidFill>
                          <a:latin typeface="+mn-lt"/>
                          <a:ea typeface="+mn-ea"/>
                          <a:cs typeface="+mn-cs"/>
                        </a:rPr>
                        <a:t>Mandated professional learning with district personnel regarding science standards. </a:t>
                      </a:r>
                    </a:p>
                    <a:p>
                      <a:pPr marL="285750" indent="-285750">
                        <a:spcAft>
                          <a:spcPts val="600"/>
                        </a:spcAft>
                        <a:buFont typeface="Wingdings" panose="05000000000000000000" pitchFamily="2" charset="2"/>
                        <a:buChar char="§"/>
                      </a:pPr>
                      <a:r>
                        <a:rPr lang="en-US" sz="1600" b="1" kern="1200" baseline="0">
                          <a:solidFill>
                            <a:schemeClr val="bg1"/>
                          </a:solidFill>
                          <a:latin typeface="+mn-lt"/>
                          <a:ea typeface="+mn-ea"/>
                          <a:cs typeface="+mn-cs"/>
                        </a:rPr>
                        <a:t>Project-based learning opportunities </a:t>
                      </a:r>
                    </a:p>
                    <a:p>
                      <a:pPr marL="285750" indent="-285750">
                        <a:spcAft>
                          <a:spcPts val="600"/>
                        </a:spcAft>
                        <a:buFont typeface="Wingdings" panose="05000000000000000000" pitchFamily="2" charset="2"/>
                        <a:buChar char="§"/>
                      </a:pPr>
                      <a:r>
                        <a:rPr lang="en-US" sz="1600" b="1" kern="1200" baseline="0">
                          <a:solidFill>
                            <a:schemeClr val="bg1"/>
                          </a:solidFill>
                          <a:latin typeface="+mn-lt"/>
                          <a:ea typeface="+mn-ea"/>
                          <a:cs typeface="+mn-cs"/>
                        </a:rPr>
                        <a:t>Direct vocabulary instruction using curriculum map critical vocabulary. </a:t>
                      </a:r>
                    </a:p>
                    <a:p>
                      <a:pPr marL="285750" indent="-285750">
                        <a:spcAft>
                          <a:spcPts val="600"/>
                        </a:spcAft>
                        <a:buFont typeface="Wingdings" panose="05000000000000000000" pitchFamily="2" charset="2"/>
                        <a:buChar char="§"/>
                      </a:pPr>
                      <a:r>
                        <a:rPr lang="en-US" sz="1600" b="1" kern="1200" baseline="0">
                          <a:solidFill>
                            <a:schemeClr val="bg1"/>
                          </a:solidFill>
                          <a:latin typeface="+mn-lt"/>
                          <a:ea typeface="+mn-ea"/>
                          <a:cs typeface="+mn-cs"/>
                        </a:rPr>
                        <a:t>Implementation of software programs designed to support Science instruction (BrainPOP, Nearpod and Flocabulary) </a:t>
                      </a:r>
                    </a:p>
                    <a:p>
                      <a:endParaRPr lang="en-US" sz="2600" b="1">
                        <a:solidFill>
                          <a:schemeClr val="bg1"/>
                        </a:solidFill>
                      </a:endParaRPr>
                    </a:p>
                  </a:txBody>
                  <a:tcPr>
                    <a:solidFill>
                      <a:schemeClr val="accent2"/>
                    </a:solidFill>
                  </a:tcPr>
                </a:tc>
                <a:tc>
                  <a:txBody>
                    <a:bodyPr/>
                    <a:lstStyle/>
                    <a:p>
                      <a:r>
                        <a:rPr lang="en-US" sz="2600" b="1">
                          <a:solidFill>
                            <a:schemeClr val="bg1"/>
                          </a:solidFill>
                        </a:rPr>
                        <a:t>Parent/Family Engagement Strategies</a:t>
                      </a:r>
                    </a:p>
                    <a:p>
                      <a:pPr marL="285750" indent="-285750">
                        <a:buFont typeface="Arial" panose="020B0604020202020204" pitchFamily="34" charset="0"/>
                        <a:buChar char="•"/>
                      </a:pPr>
                      <a:r>
                        <a:rPr lang="en-US" sz="1800" b="1" i="0" u="none" strike="noStrike" kern="1200" baseline="0">
                          <a:solidFill>
                            <a:schemeClr val="bg1"/>
                          </a:solidFill>
                          <a:latin typeface="+mn-lt"/>
                          <a:ea typeface="+mn-ea"/>
                          <a:cs typeface="+mn-cs"/>
                        </a:rPr>
                        <a:t>Linked to Learning Meetings </a:t>
                      </a:r>
                      <a:r>
                        <a:rPr lang="en-US" sz="1800" b="0" i="0" u="none" strike="noStrike" kern="1200" baseline="0">
                          <a:solidFill>
                            <a:schemeClr val="bg1"/>
                          </a:solidFill>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kern="1200" baseline="0">
                          <a:solidFill>
                            <a:schemeClr val="bg1"/>
                          </a:solidFill>
                          <a:latin typeface="+mn-lt"/>
                          <a:ea typeface="+mn-ea"/>
                          <a:cs typeface="+mn-cs"/>
                        </a:rPr>
                        <a:t>Annual Title I Parent 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kern="1200" baseline="0">
                          <a:solidFill>
                            <a:schemeClr val="bg1"/>
                          </a:solidFill>
                          <a:latin typeface="+mn-lt"/>
                          <a:ea typeface="+mn-ea"/>
                          <a:cs typeface="+mn-cs"/>
                        </a:rPr>
                        <a:t>Parent Conferences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kern="1200" baseline="0">
                          <a:solidFill>
                            <a:schemeClr val="bg1"/>
                          </a:solidFill>
                          <a:latin typeface="+mn-lt"/>
                          <a:ea typeface="+mn-ea"/>
                          <a:cs typeface="+mn-cs"/>
                        </a:rPr>
                        <a:t>Annual Parent Input Meeting </a:t>
                      </a:r>
                      <a:r>
                        <a:rPr lang="en-US" sz="1800" b="0" i="0" u="none" strike="noStrike" kern="1200" baseline="0">
                          <a:solidFill>
                            <a:schemeClr val="bg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	</a:t>
                      </a:r>
                    </a:p>
                    <a:p>
                      <a:endParaRPr lang="en-US" b="1">
                        <a:solidFill>
                          <a:schemeClr val="bg1"/>
                        </a:solidFill>
                      </a:endParaRPr>
                    </a:p>
                  </a:txBody>
                  <a:tcPr>
                    <a:solidFill>
                      <a:schemeClr val="accent2"/>
                    </a:solidFill>
                  </a:tcPr>
                </a:tc>
                <a:tc>
                  <a:txBody>
                    <a:bodyPr/>
                    <a:lstStyle/>
                    <a:p>
                      <a:r>
                        <a:rPr lang="en-US" sz="2600" b="1">
                          <a:solidFill>
                            <a:schemeClr val="bg1"/>
                          </a:solidFill>
                        </a:rPr>
                        <a:t>Professional</a:t>
                      </a:r>
                      <a:r>
                        <a:rPr lang="en-US" sz="2600" b="1" baseline="0">
                          <a:solidFill>
                            <a:schemeClr val="bg1"/>
                          </a:solidFill>
                        </a:rPr>
                        <a:t> Learning Strategies</a:t>
                      </a:r>
                    </a:p>
                    <a:p>
                      <a:pPr marL="285750" indent="-285750">
                        <a:buFont typeface="Arial" panose="020B0604020202020204" pitchFamily="34" charset="0"/>
                        <a:buChar char="•"/>
                      </a:pPr>
                      <a:r>
                        <a:rPr lang="en-US" sz="1600" b="1" kern="1200" baseline="0">
                          <a:solidFill>
                            <a:schemeClr val="bg1"/>
                          </a:solidFill>
                          <a:latin typeface="+mn-lt"/>
                          <a:ea typeface="+mn-ea"/>
                          <a:cs typeface="+mn-cs"/>
                        </a:rPr>
                        <a:t>Effective PLC Implementation</a:t>
                      </a:r>
                    </a:p>
                    <a:p>
                      <a:pPr marL="285750" indent="-285750">
                        <a:buFont typeface="Wingdings" panose="05000000000000000000" pitchFamily="2" charset="2"/>
                        <a:buChar char="§"/>
                      </a:pPr>
                      <a:r>
                        <a:rPr lang="en-US" sz="1600" b="1" kern="1200" baseline="0">
                          <a:solidFill>
                            <a:schemeClr val="bg1"/>
                          </a:solidFill>
                          <a:latin typeface="+mn-lt"/>
                          <a:ea typeface="+mn-ea"/>
                          <a:cs typeface="+mn-cs"/>
                        </a:rPr>
                        <a:t>The Instructional Coaches will ensure high-quality instruction in classrooms through modeling, co-planning, co-teaching, and providing feedback to teachers </a:t>
                      </a:r>
                    </a:p>
                    <a:p>
                      <a:pPr marL="285750" indent="-285750">
                        <a:buFont typeface="Wingdings" panose="05000000000000000000" pitchFamily="2" charset="2"/>
                        <a:buChar char="§"/>
                      </a:pPr>
                      <a:r>
                        <a:rPr lang="en-US" sz="1600" b="1" kern="1200" baseline="0">
                          <a:solidFill>
                            <a:schemeClr val="bg1"/>
                          </a:solidFill>
                          <a:latin typeface="+mn-lt"/>
                          <a:ea typeface="+mn-ea"/>
                          <a:cs typeface="+mn-cs"/>
                        </a:rPr>
                        <a:t>  Consult with professional consultants as a means to support the teaching and learning process </a:t>
                      </a:r>
                    </a:p>
                    <a:p>
                      <a:pPr marL="285750" indent="-285750">
                        <a:buFont typeface="Wingdings" panose="05000000000000000000" pitchFamily="2" charset="2"/>
                        <a:buChar char="§"/>
                      </a:pPr>
                      <a:r>
                        <a:rPr lang="en-US" sz="1600" b="1" kern="1200" baseline="0">
                          <a:solidFill>
                            <a:schemeClr val="bg1"/>
                          </a:solidFill>
                          <a:latin typeface="+mn-lt"/>
                          <a:ea typeface="+mn-ea"/>
                          <a:cs typeface="+mn-cs"/>
                        </a:rPr>
                        <a:t> District level professional learning opportunities. </a:t>
                      </a:r>
                    </a:p>
                  </a:txBody>
                  <a:tcPr>
                    <a:solidFill>
                      <a:schemeClr val="accent2"/>
                    </a:solidFill>
                  </a:tcPr>
                </a:tc>
                <a:extLst>
                  <a:ext uri="{0D108BD9-81ED-4DB2-BD59-A6C34878D82A}">
                    <a16:rowId xmlns:a16="http://schemas.microsoft.com/office/drawing/2014/main" val="4231411656"/>
                  </a:ext>
                </a:extLst>
              </a:tr>
            </a:tbl>
          </a:graphicData>
        </a:graphic>
      </p:graphicFrame>
    </p:spTree>
    <p:extLst>
      <p:ext uri="{BB962C8B-B14F-4D97-AF65-F5344CB8AC3E}">
        <p14:creationId xmlns:p14="http://schemas.microsoft.com/office/powerpoint/2010/main" val="40444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a:solidFill>
                  <a:schemeClr val="bg1"/>
                </a:solidFill>
              </a:rPr>
              <a:t>Your input on our title I SWP</a:t>
            </a:r>
          </a:p>
        </p:txBody>
      </p:sp>
      <p:pic>
        <p:nvPicPr>
          <p:cNvPr id="4" name="Content Placeholder 3"/>
          <p:cNvPicPr>
            <a:picLocks noGrp="1" noChangeAspect="1"/>
          </p:cNvPicPr>
          <p:nvPr>
            <p:ph idx="1"/>
          </p:nvPr>
        </p:nvPicPr>
        <p:blipFill>
          <a:blip r:embed="rId2"/>
          <a:stretch>
            <a:fillRect/>
          </a:stretch>
        </p:blipFill>
        <p:spPr>
          <a:xfrm>
            <a:off x="2143063" y="2380892"/>
            <a:ext cx="7482202" cy="2552940"/>
          </a:xfrm>
          <a:prstGeom prst="rect">
            <a:avLst/>
          </a:prstGeom>
        </p:spPr>
      </p:pic>
    </p:spTree>
    <p:extLst>
      <p:ext uri="{BB962C8B-B14F-4D97-AF65-F5344CB8AC3E}">
        <p14:creationId xmlns:p14="http://schemas.microsoft.com/office/powerpoint/2010/main" val="293073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20941"/>
            <a:ext cx="10396882" cy="1151965"/>
          </a:xfrm>
          <a:solidFill>
            <a:srgbClr val="002060"/>
          </a:solidFill>
          <a:ln>
            <a:solidFill>
              <a:srgbClr val="002060"/>
            </a:solidFill>
          </a:ln>
        </p:spPr>
        <p:txBody>
          <a:bodyPr>
            <a:normAutofit fontScale="90000"/>
          </a:bodyPr>
          <a:lstStyle/>
          <a:p>
            <a:r>
              <a:rPr lang="en-US" b="1">
                <a:solidFill>
                  <a:schemeClr val="bg1"/>
                </a:solidFill>
              </a:rPr>
              <a:t>School &amp; district parent and family engagement policy-what is it?</a:t>
            </a:r>
          </a:p>
        </p:txBody>
      </p:sp>
      <p:sp>
        <p:nvSpPr>
          <p:cNvPr id="3" name="Content Placeholder 2"/>
          <p:cNvSpPr>
            <a:spLocks noGrp="1"/>
          </p:cNvSpPr>
          <p:nvPr>
            <p:ph idx="1"/>
          </p:nvPr>
        </p:nvSpPr>
        <p:spPr>
          <a:xfrm>
            <a:off x="1024128" y="1895708"/>
            <a:ext cx="9720073" cy="4962292"/>
          </a:xfrm>
        </p:spPr>
        <p:txBody>
          <a:bodyPr>
            <a:noAutofit/>
          </a:bodyPr>
          <a:lstStyle/>
          <a:p>
            <a:r>
              <a:rPr lang="en-US" sz="2800" b="1"/>
              <a:t>Our school receives funding from Title I, part a to strengthen academic achievement.</a:t>
            </a:r>
          </a:p>
          <a:p>
            <a:r>
              <a:rPr lang="en-US" sz="2800" b="1"/>
              <a:t>Our school is required to develop and distribute with parents a parent and family engagement policy that establishes expectations for parent and family engagement.</a:t>
            </a:r>
          </a:p>
          <a:p>
            <a:r>
              <a:rPr lang="en-US" sz="2800" b="1"/>
              <a:t>Our school is also required to describe how the school will implement a number of parent and family engagement activities.</a:t>
            </a:r>
          </a:p>
          <a:p>
            <a:r>
              <a:rPr lang="en-US" sz="2800" b="1"/>
              <a:t>Please review the activity calendar and provide input.</a:t>
            </a:r>
          </a:p>
        </p:txBody>
      </p:sp>
    </p:spTree>
    <p:extLst>
      <p:ext uri="{BB962C8B-B14F-4D97-AF65-F5344CB8AC3E}">
        <p14:creationId xmlns:p14="http://schemas.microsoft.com/office/powerpoint/2010/main" val="251687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15" y="123398"/>
            <a:ext cx="10253472" cy="1215875"/>
          </a:xfrm>
          <a:solidFill>
            <a:schemeClr val="accent2">
              <a:lumMod val="90000"/>
              <a:lumOff val="10000"/>
            </a:schemeClr>
          </a:solidFill>
          <a:ln>
            <a:solidFill>
              <a:srgbClr val="002060"/>
            </a:solidFill>
          </a:ln>
        </p:spPr>
        <p:txBody>
          <a:bodyPr>
            <a:normAutofit/>
          </a:bodyPr>
          <a:lstStyle/>
          <a:p>
            <a:r>
              <a:rPr lang="en-US">
                <a:solidFill>
                  <a:schemeClr val="bg1"/>
                </a:solidFill>
              </a:rPr>
              <a:t>District parent and family engagement policy</a:t>
            </a:r>
          </a:p>
        </p:txBody>
      </p:sp>
      <p:pic>
        <p:nvPicPr>
          <p:cNvPr id="7" name="Picture 6"/>
          <p:cNvPicPr>
            <a:picLocks noChangeAspect="1"/>
          </p:cNvPicPr>
          <p:nvPr/>
        </p:nvPicPr>
        <p:blipFill>
          <a:blip r:embed="rId2"/>
          <a:stretch>
            <a:fillRect/>
          </a:stretch>
        </p:blipFill>
        <p:spPr>
          <a:xfrm>
            <a:off x="1393969" y="1339273"/>
            <a:ext cx="8821449" cy="5379892"/>
          </a:xfrm>
          <a:prstGeom prst="rect">
            <a:avLst/>
          </a:prstGeom>
        </p:spPr>
      </p:pic>
      <p:pic>
        <p:nvPicPr>
          <p:cNvPr id="4" name="Picture 3">
            <a:extLst>
              <a:ext uri="{FF2B5EF4-FFF2-40B4-BE49-F238E27FC236}">
                <a16:creationId xmlns:a16="http://schemas.microsoft.com/office/drawing/2014/main" id="{0D060F09-5E4F-9CE6-3927-98B1BA0A1D6C}"/>
              </a:ext>
            </a:extLst>
          </p:cNvPr>
          <p:cNvPicPr>
            <a:picLocks noChangeAspect="1"/>
          </p:cNvPicPr>
          <p:nvPr/>
        </p:nvPicPr>
        <p:blipFill>
          <a:blip r:embed="rId3"/>
          <a:stretch>
            <a:fillRect/>
          </a:stretch>
        </p:blipFill>
        <p:spPr>
          <a:xfrm>
            <a:off x="1495073" y="1390369"/>
            <a:ext cx="4203044" cy="5398404"/>
          </a:xfrm>
          <a:prstGeom prst="rect">
            <a:avLst/>
          </a:prstGeom>
        </p:spPr>
      </p:pic>
      <p:pic>
        <p:nvPicPr>
          <p:cNvPr id="6" name="Picture 5">
            <a:extLst>
              <a:ext uri="{FF2B5EF4-FFF2-40B4-BE49-F238E27FC236}">
                <a16:creationId xmlns:a16="http://schemas.microsoft.com/office/drawing/2014/main" id="{8C5E4F44-6673-A2E2-61ED-572CCCC02183}"/>
              </a:ext>
            </a:extLst>
          </p:cNvPr>
          <p:cNvPicPr>
            <a:picLocks noChangeAspect="1"/>
          </p:cNvPicPr>
          <p:nvPr/>
        </p:nvPicPr>
        <p:blipFill>
          <a:blip r:embed="rId4"/>
          <a:stretch>
            <a:fillRect/>
          </a:stretch>
        </p:blipFill>
        <p:spPr>
          <a:xfrm>
            <a:off x="5748669" y="1404656"/>
            <a:ext cx="4416197" cy="5369829"/>
          </a:xfrm>
          <a:prstGeom prst="rect">
            <a:avLst/>
          </a:prstGeom>
        </p:spPr>
      </p:pic>
    </p:spTree>
    <p:extLst>
      <p:ext uri="{BB962C8B-B14F-4D97-AF65-F5344CB8AC3E}">
        <p14:creationId xmlns:p14="http://schemas.microsoft.com/office/powerpoint/2010/main" val="177992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39" y="263025"/>
            <a:ext cx="10637161" cy="748732"/>
          </a:xfrm>
          <a:solidFill>
            <a:schemeClr val="accent2"/>
          </a:solidFill>
        </p:spPr>
        <p:txBody>
          <a:bodyPr/>
          <a:lstStyle/>
          <a:p>
            <a:r>
              <a:rPr lang="en-US">
                <a:solidFill>
                  <a:schemeClr val="bg1"/>
                </a:solidFill>
              </a:rPr>
              <a:t>SCHOOL PARENT AND FAMILY ENGAGEMENT POLICY</a:t>
            </a:r>
          </a:p>
        </p:txBody>
      </p:sp>
      <p:pic>
        <p:nvPicPr>
          <p:cNvPr id="7" name="Picture 6"/>
          <p:cNvPicPr>
            <a:picLocks noChangeAspect="1"/>
          </p:cNvPicPr>
          <p:nvPr/>
        </p:nvPicPr>
        <p:blipFill>
          <a:blip r:embed="rId2"/>
          <a:stretch>
            <a:fillRect/>
          </a:stretch>
        </p:blipFill>
        <p:spPr>
          <a:xfrm>
            <a:off x="1526153" y="1011757"/>
            <a:ext cx="9542538" cy="5807276"/>
          </a:xfrm>
          <a:prstGeom prst="rect">
            <a:avLst/>
          </a:prstGeom>
        </p:spPr>
      </p:pic>
      <p:pic>
        <p:nvPicPr>
          <p:cNvPr id="4" name="Picture 3">
            <a:extLst>
              <a:ext uri="{FF2B5EF4-FFF2-40B4-BE49-F238E27FC236}">
                <a16:creationId xmlns:a16="http://schemas.microsoft.com/office/drawing/2014/main" id="{21C33CF3-EB2B-64D0-5160-BA9E7321B1B2}"/>
              </a:ext>
            </a:extLst>
          </p:cNvPr>
          <p:cNvPicPr>
            <a:picLocks noChangeAspect="1"/>
          </p:cNvPicPr>
          <p:nvPr/>
        </p:nvPicPr>
        <p:blipFill rotWithShape="1">
          <a:blip r:embed="rId3"/>
          <a:srcRect r="709" b="7865"/>
          <a:stretch/>
        </p:blipFill>
        <p:spPr>
          <a:xfrm>
            <a:off x="3114676" y="4326392"/>
            <a:ext cx="1894193" cy="1213359"/>
          </a:xfrm>
          <a:prstGeom prst="rect">
            <a:avLst/>
          </a:prstGeom>
        </p:spPr>
      </p:pic>
      <p:sp>
        <p:nvSpPr>
          <p:cNvPr id="5" name="TextBox 4">
            <a:extLst>
              <a:ext uri="{FF2B5EF4-FFF2-40B4-BE49-F238E27FC236}">
                <a16:creationId xmlns:a16="http://schemas.microsoft.com/office/drawing/2014/main" id="{40B4A385-7BF2-1AB7-87CA-286BD0555A8E}"/>
              </a:ext>
            </a:extLst>
          </p:cNvPr>
          <p:cNvSpPr txBox="1"/>
          <p:nvPr/>
        </p:nvSpPr>
        <p:spPr>
          <a:xfrm>
            <a:off x="2532085" y="4264645"/>
            <a:ext cx="281893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err="1">
                <a:ea typeface="+mn-lt"/>
                <a:cs typeface="+mn-lt"/>
              </a:rPr>
              <a:t>Vanshelle</a:t>
            </a:r>
            <a:r>
              <a:rPr lang="en-US" sz="1600">
                <a:ea typeface="+mn-lt"/>
                <a:cs typeface="+mn-lt"/>
              </a:rPr>
              <a:t> Turner</a:t>
            </a:r>
          </a:p>
          <a:p>
            <a:pPr algn="ctr"/>
            <a:r>
              <a:rPr lang="en-US" sz="1600">
                <a:ea typeface="+mn-lt"/>
                <a:cs typeface="+mn-lt"/>
              </a:rPr>
              <a:t>Principal</a:t>
            </a:r>
          </a:p>
          <a:p>
            <a:pPr algn="ctr"/>
            <a:r>
              <a:rPr lang="en-US" sz="1600">
                <a:ea typeface="+mn-lt"/>
                <a:cs typeface="+mn-lt"/>
              </a:rPr>
              <a:t>5335 Salem Road</a:t>
            </a:r>
          </a:p>
          <a:p>
            <a:pPr algn="ctr"/>
            <a:r>
              <a:rPr lang="en-US" sz="1600">
                <a:ea typeface="+mn-lt"/>
                <a:cs typeface="+mn-lt"/>
              </a:rPr>
              <a:t>Covington, Ga 30016</a:t>
            </a:r>
          </a:p>
          <a:p>
            <a:pPr algn="ctr"/>
            <a:r>
              <a:rPr lang="en-US" sz="1600">
                <a:ea typeface="+mn-lt"/>
                <a:cs typeface="+mn-lt"/>
              </a:rPr>
              <a:t>678-342-5907</a:t>
            </a:r>
            <a:endParaRPr lang="en-US" sz="1600"/>
          </a:p>
        </p:txBody>
      </p:sp>
    </p:spTree>
    <p:extLst>
      <p:ext uri="{BB962C8B-B14F-4D97-AF65-F5344CB8AC3E}">
        <p14:creationId xmlns:p14="http://schemas.microsoft.com/office/powerpoint/2010/main" val="18051993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3">
      <a:dk1>
        <a:srgbClr val="2E2B21"/>
      </a:dk1>
      <a:lt1>
        <a:srgbClr val="FFFFFF"/>
      </a:lt1>
      <a:dk2>
        <a:srgbClr val="605B4F"/>
      </a:dk2>
      <a:lt2>
        <a:srgbClr val="D8D6BE"/>
      </a:lt2>
      <a:accent1>
        <a:srgbClr val="A9A57C"/>
      </a:accent1>
      <a:accent2>
        <a:srgbClr val="002060"/>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7da3e12-1597-4516-a65b-8774a2eb08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111C3E3098B145B6B060E25E9370F1" ma:contentTypeVersion="16" ma:contentTypeDescription="Create a new document." ma:contentTypeScope="" ma:versionID="37eee7339f045c8aaa6f8db129bc7f1c">
  <xsd:schema xmlns:xsd="http://www.w3.org/2001/XMLSchema" xmlns:xs="http://www.w3.org/2001/XMLSchema" xmlns:p="http://schemas.microsoft.com/office/2006/metadata/properties" xmlns:ns3="9071daff-ae2c-4f7d-9f4c-ea00a9972cb5" xmlns:ns4="77da3e12-1597-4516-a65b-8774a2eb0810" targetNamespace="http://schemas.microsoft.com/office/2006/metadata/properties" ma:root="true" ma:fieldsID="04dcf4f438848ac204898b53e56e8d37" ns3:_="" ns4:_="">
    <xsd:import namespace="9071daff-ae2c-4f7d-9f4c-ea00a9972cb5"/>
    <xsd:import namespace="77da3e12-1597-4516-a65b-8774a2eb0810"/>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1daff-ae2c-4f7d-9f4c-ea00a9972cb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a3e12-1597-4516-a65b-8774a2eb081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C3DFA3-06E1-485D-A451-4B83E09FF1F3}">
  <ds:schemaRefs>
    <ds:schemaRef ds:uri="http://schemas.microsoft.com/sharepoint/v3/contenttype/forms"/>
  </ds:schemaRefs>
</ds:datastoreItem>
</file>

<file path=customXml/itemProps2.xml><?xml version="1.0" encoding="utf-8"?>
<ds:datastoreItem xmlns:ds="http://schemas.openxmlformats.org/officeDocument/2006/customXml" ds:itemID="{6EED0F98-C518-4327-AFA3-1260A8ADF59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7da3e12-1597-4516-a65b-8774a2eb0810"/>
    <ds:schemaRef ds:uri="9071daff-ae2c-4f7d-9f4c-ea00a9972cb5"/>
    <ds:schemaRef ds:uri="http://www.w3.org/XML/1998/namespace"/>
  </ds:schemaRefs>
</ds:datastoreItem>
</file>

<file path=customXml/itemProps3.xml><?xml version="1.0" encoding="utf-8"?>
<ds:datastoreItem xmlns:ds="http://schemas.openxmlformats.org/officeDocument/2006/customXml" ds:itemID="{F3144FEB-87D7-4CD8-848D-5B3E04090285}">
  <ds:schemaRefs>
    <ds:schemaRef ds:uri="77da3e12-1597-4516-a65b-8774a2eb0810"/>
    <ds:schemaRef ds:uri="9071daff-ae2c-4f7d-9f4c-ea00a9972c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Integral</Template>
  <TotalTime>24</TotalTime>
  <Words>1096</Words>
  <Application>Microsoft Office PowerPoint</Application>
  <PresentationFormat>Widescreen</PresentationFormat>
  <Paragraphs>125</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Tw Cen MT</vt:lpstr>
      <vt:lpstr>Tw Cen MT Condensed</vt:lpstr>
      <vt:lpstr>Tw Cen MT Condensed (Headings)</vt:lpstr>
      <vt:lpstr>Wingdings</vt:lpstr>
      <vt:lpstr>Wingdings 3</vt:lpstr>
      <vt:lpstr>Integral</vt:lpstr>
      <vt:lpstr>South Salem Elementary Title I stakeholders’ input &amp; Revision MEETING</vt:lpstr>
      <vt:lpstr>Purpose of our meeting</vt:lpstr>
      <vt:lpstr>Title I school-wide plan-what is it?</vt:lpstr>
      <vt:lpstr>2023-2024 Title I  Schoolwide Plan </vt:lpstr>
      <vt:lpstr>2023-2024 Title I  Schoolwide Plan </vt:lpstr>
      <vt:lpstr>Your input on our title I SWP</vt:lpstr>
      <vt:lpstr>School &amp; district parent and family engagement policy-what is it?</vt:lpstr>
      <vt:lpstr>District parent and family engagement policy</vt:lpstr>
      <vt:lpstr>SCHOOL PARENT AND FAMILY ENGAGEMENT POLICY</vt:lpstr>
      <vt:lpstr>SCHOOL PARENT AND FAMILY ENGAGEMENT POLICY</vt:lpstr>
      <vt:lpstr>SCHOOL PARENT AND FAMILY ENGAGEMENT POLICY</vt:lpstr>
      <vt:lpstr>SCHOOL PARENT AND FAMILY ENGAGEMENT POLICY</vt:lpstr>
      <vt:lpstr>SCHOOL PARENT AND FAMILY ENGAGEMENT POLICY</vt:lpstr>
      <vt:lpstr>SCHOOL PARENT AND FAMILY ENGAGEMENT POLICY</vt:lpstr>
      <vt:lpstr>SCHOOL PARENT AND FAMILY ENGAGEMENT POLICY</vt:lpstr>
      <vt:lpstr>Your input on district and school engagement policies</vt:lpstr>
      <vt:lpstr>School-parent compact-what is it?</vt:lpstr>
      <vt:lpstr>School-parent compact 2023-2024</vt:lpstr>
      <vt:lpstr>School-parent compact  Responsibilities and Focus Areas 2023-2024</vt:lpstr>
      <vt:lpstr>School-parent compact  Responsibilities and Focus Areas 2023-2024</vt:lpstr>
      <vt:lpstr>School-parent compact  Responsibilities and Focus Areas 2023-2024</vt:lpstr>
      <vt:lpstr>School-parent compact  Responsibilities and Focus Areas 2023-2024</vt:lpstr>
      <vt:lpstr>School-parent compact  Responsibilities and Focus Areas 2023-2024</vt:lpstr>
      <vt:lpstr>School-parent compact  Responsibilities and Focus Areas 2023-2024</vt:lpstr>
      <vt:lpstr>Your input on our school-parent compact</vt:lpstr>
      <vt:lpstr>Building Staff Capacity-What is it?</vt:lpstr>
      <vt:lpstr>Your input on building staff capacity</vt:lpstr>
      <vt:lpstr>Reservations of funds - what is it?</vt:lpstr>
      <vt:lpstr>Your input on how we should use the 1% parent involvement funds</vt:lpstr>
      <vt:lpstr>Comprehensive improvement plan (clip)-what is it?</vt:lpstr>
      <vt:lpstr>PowerPoint Presentation</vt:lpstr>
      <vt:lpstr>Your input on the clip</vt:lpstr>
      <vt:lpstr>2023-2024 Parent survey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–Revision meeting stakeholder feedback</dc:title>
  <dc:creator>Ericka Anderson</dc:creator>
  <cp:lastModifiedBy>Mary Catherine Whisnant</cp:lastModifiedBy>
  <cp:revision>2</cp:revision>
  <cp:lastPrinted>2022-07-17T20:33:10Z</cp:lastPrinted>
  <dcterms:created xsi:type="dcterms:W3CDTF">2016-05-05T16:01:41Z</dcterms:created>
  <dcterms:modified xsi:type="dcterms:W3CDTF">2024-03-18T13:33:43Z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0x0101007E111C3E3098B145B6B060E25E9370F1</vt:lpwstr>
  </property>
</Properties>
</file>